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5" r:id="rId11"/>
    <p:sldId id="266" r:id="rId12"/>
    <p:sldId id="267" r:id="rId13"/>
    <p:sldId id="264" r:id="rId14"/>
    <p:sldId id="268" r:id="rId15"/>
    <p:sldId id="269" r:id="rId16"/>
    <p:sldId id="270" r:id="rId17"/>
    <p:sldId id="271" r:id="rId18"/>
    <p:sldId id="272" r:id="rId19"/>
    <p:sldId id="275" r:id="rId20"/>
    <p:sldId id="274" r:id="rId21"/>
    <p:sldId id="276" r:id="rId22"/>
    <p:sldId id="277" r:id="rId23"/>
    <p:sldId id="279" r:id="rId24"/>
    <p:sldId id="280" r:id="rId25"/>
    <p:sldId id="281" r:id="rId26"/>
    <p:sldId id="273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CBE753-A9EA-4877-ABB9-1645E0D1E7B3}" type="datetimeFigureOut">
              <a:rPr lang="pl-PL" smtClean="0"/>
              <a:pPr/>
              <a:t>2010-11-19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2F4D5-3872-4A4A-9D45-E16B84F463A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CBE753-A9EA-4877-ABB9-1645E0D1E7B3}" type="datetimeFigureOut">
              <a:rPr lang="pl-PL" smtClean="0"/>
              <a:pPr/>
              <a:t>2010-11-19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2F4D5-3872-4A4A-9D45-E16B84F463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CBE753-A9EA-4877-ABB9-1645E0D1E7B3}" type="datetimeFigureOut">
              <a:rPr lang="pl-PL" smtClean="0"/>
              <a:pPr/>
              <a:t>2010-11-19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2F4D5-3872-4A4A-9D45-E16B84F463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CBE753-A9EA-4877-ABB9-1645E0D1E7B3}" type="datetimeFigureOut">
              <a:rPr lang="pl-PL" smtClean="0"/>
              <a:pPr/>
              <a:t>2010-11-19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2F4D5-3872-4A4A-9D45-E16B84F463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CBE753-A9EA-4877-ABB9-1645E0D1E7B3}" type="datetimeFigureOut">
              <a:rPr lang="pl-PL" smtClean="0"/>
              <a:pPr/>
              <a:t>2010-11-19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2F4D5-3872-4A4A-9D45-E16B84F463A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CBE753-A9EA-4877-ABB9-1645E0D1E7B3}" type="datetimeFigureOut">
              <a:rPr lang="pl-PL" smtClean="0"/>
              <a:pPr/>
              <a:t>2010-11-19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2F4D5-3872-4A4A-9D45-E16B84F463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CBE753-A9EA-4877-ABB9-1645E0D1E7B3}" type="datetimeFigureOut">
              <a:rPr lang="pl-PL" smtClean="0"/>
              <a:pPr/>
              <a:t>2010-11-19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2F4D5-3872-4A4A-9D45-E16B84F463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CBE753-A9EA-4877-ABB9-1645E0D1E7B3}" type="datetimeFigureOut">
              <a:rPr lang="pl-PL" smtClean="0"/>
              <a:pPr/>
              <a:t>2010-11-19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2F4D5-3872-4A4A-9D45-E16B84F463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CBE753-A9EA-4877-ABB9-1645E0D1E7B3}" type="datetimeFigureOut">
              <a:rPr lang="pl-PL" smtClean="0"/>
              <a:pPr/>
              <a:t>2010-11-19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2F4D5-3872-4A4A-9D45-E16B84F463A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CBE753-A9EA-4877-ABB9-1645E0D1E7B3}" type="datetimeFigureOut">
              <a:rPr lang="pl-PL" smtClean="0"/>
              <a:pPr/>
              <a:t>2010-11-19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2F4D5-3872-4A4A-9D45-E16B84F463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CBE753-A9EA-4877-ABB9-1645E0D1E7B3}" type="datetimeFigureOut">
              <a:rPr lang="pl-PL" smtClean="0"/>
              <a:pPr/>
              <a:t>2010-11-19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2F4D5-3872-4A4A-9D45-E16B84F463A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FCBE753-A9EA-4877-ABB9-1645E0D1E7B3}" type="datetimeFigureOut">
              <a:rPr lang="pl-PL" smtClean="0"/>
              <a:pPr/>
              <a:t>2010-11-19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A52F4D5-3872-4A4A-9D45-E16B84F463A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00166" y="214290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pl-PL" sz="5400" dirty="0" smtClean="0">
                <a:latin typeface="Bernard MT Condensed" pitchFamily="18" charset="0"/>
              </a:rPr>
              <a:t>ZASADY GRUPY</a:t>
            </a:r>
            <a:endParaRPr lang="pl-PL" sz="5400" dirty="0">
              <a:latin typeface="Bernard MT Condensed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43108" y="2143116"/>
            <a:ext cx="7406640" cy="4357718"/>
          </a:xfrm>
        </p:spPr>
        <p:txBody>
          <a:bodyPr>
            <a:normAutofit/>
          </a:bodyPr>
          <a:lstStyle/>
          <a:p>
            <a:pPr algn="ctr"/>
            <a:endParaRPr lang="pl-PL" sz="3200" dirty="0" smtClean="0">
              <a:latin typeface="Bernard MT Condensed" pitchFamily="18" charset="0"/>
            </a:endParaRPr>
          </a:p>
          <a:p>
            <a:pPr algn="ctr"/>
            <a:endParaRPr lang="pl-PL" sz="3200" dirty="0" smtClean="0">
              <a:latin typeface="Bernard MT Condensed" pitchFamily="18" charset="0"/>
            </a:endParaRPr>
          </a:p>
          <a:p>
            <a:pPr algn="ctr"/>
            <a:r>
              <a:rPr lang="pl-PL" sz="3200" dirty="0" smtClean="0">
                <a:latin typeface="Bernard MT Condensed" pitchFamily="18" charset="0"/>
              </a:rPr>
              <a:t>Zuzanna Augustyniak</a:t>
            </a:r>
          </a:p>
          <a:p>
            <a:pPr algn="ctr"/>
            <a:r>
              <a:rPr lang="pl-PL" sz="3200" dirty="0" smtClean="0">
                <a:latin typeface="Bernard MT Condensed" pitchFamily="18" charset="0"/>
              </a:rPr>
              <a:t>semestr 3i</a:t>
            </a:r>
          </a:p>
          <a:p>
            <a:endParaRPr lang="pl-PL" dirty="0" smtClean="0">
              <a:latin typeface="Bernard MT Condensed" pitchFamily="18" charset="0"/>
            </a:endParaRPr>
          </a:p>
          <a:p>
            <a:pPr algn="ctr"/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Zespół Szkół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Ponadgimnazjalnych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nr2 </a:t>
            </a:r>
          </a:p>
          <a:p>
            <a:pPr algn="ctr"/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im Stanisława Staszica w Ząbkowicach Śląskich</a:t>
            </a:r>
          </a:p>
          <a:p>
            <a:pPr algn="ctr"/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8.jpg"/>
          <p:cNvPicPr>
            <a:picLocks noChangeAspect="1"/>
          </p:cNvPicPr>
          <p:nvPr/>
        </p:nvPicPr>
        <p:blipFill>
          <a:blip r:embed="rId2"/>
          <a:srcRect l="4698" t="11905"/>
          <a:stretch>
            <a:fillRect/>
          </a:stretch>
        </p:blipFill>
        <p:spPr>
          <a:xfrm>
            <a:off x="0" y="1571630"/>
            <a:ext cx="4348129" cy="528637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728" y="214290"/>
            <a:ext cx="7406640" cy="1472184"/>
          </a:xfrm>
        </p:spPr>
        <p:txBody>
          <a:bodyPr anchor="t">
            <a:normAutofit/>
          </a:bodyPr>
          <a:lstStyle/>
          <a:p>
            <a:pPr algn="ctr"/>
            <a:r>
              <a:rPr lang="pl-PL" sz="2200" b="1" dirty="0" smtClean="0"/>
              <a:t>Używanie skryptów,  które uruchamiają  się przy logowaniu, </a:t>
            </a:r>
            <a:r>
              <a:rPr lang="pl-PL" sz="2200" b="1" dirty="0" err="1" smtClean="0"/>
              <a:t>wylogowywaniu</a:t>
            </a:r>
            <a:r>
              <a:rPr lang="pl-PL" sz="2200" b="1" dirty="0" smtClean="0"/>
              <a:t>,  uruchamianiu i </a:t>
            </a:r>
            <a:br>
              <a:rPr lang="pl-PL" sz="2200" b="1" dirty="0" smtClean="0"/>
            </a:br>
            <a:r>
              <a:rPr lang="pl-PL" sz="2200" b="1" dirty="0" smtClean="0"/>
              <a:t>zamykaniu systemu</a:t>
            </a:r>
            <a:endParaRPr lang="pl-PL" sz="2200" dirty="0"/>
          </a:p>
        </p:txBody>
      </p:sp>
      <p:pic>
        <p:nvPicPr>
          <p:cNvPr id="4" name="Obraz 3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285861"/>
            <a:ext cx="6643734" cy="4553962"/>
          </a:xfrm>
          <a:prstGeom prst="rect">
            <a:avLst/>
          </a:prstGeom>
        </p:spPr>
      </p:pic>
      <p:sp>
        <p:nvSpPr>
          <p:cNvPr id="5" name="Podtytuł 2"/>
          <p:cNvSpPr>
            <a:spLocks noGrp="1"/>
          </p:cNvSpPr>
          <p:nvPr>
            <p:ph type="subTitle" idx="1"/>
          </p:nvPr>
        </p:nvSpPr>
        <p:spPr>
          <a:xfrm>
            <a:off x="928662" y="5786454"/>
            <a:ext cx="7406640" cy="107154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pl-PL" dirty="0" smtClean="0"/>
              <a:t> </a:t>
            </a:r>
            <a:r>
              <a:rPr lang="pl-PL" sz="1500" dirty="0" smtClean="0"/>
              <a:t>Możemy  określić więcej niż jeden skrypt dla każdego z tych zdarzeń oraz możemy    	określić kolejność w jakiej mają być uruchamiane.</a:t>
            </a:r>
          </a:p>
          <a:p>
            <a:pPr>
              <a:buFont typeface="Wingdings" pitchFamily="2" charset="2"/>
              <a:buChar char="§"/>
            </a:pPr>
            <a:r>
              <a:rPr lang="pl-PL" sz="1500" dirty="0" smtClean="0"/>
              <a:t> Możemy określić parametry wiersza polecenia dla każdego skryptu.</a:t>
            </a:r>
            <a:endParaRPr lang="pl-PL" sz="15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214290"/>
            <a:ext cx="7696224" cy="6500858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W wypadku profili użytkownika oraz zasad grupy możemy  zastosować skrypty,  które będą uruchamiały się automatycznie. </a:t>
            </a:r>
          </a:p>
          <a:p>
            <a:r>
              <a:rPr lang="pl-PL" i="1" dirty="0" smtClean="0"/>
              <a:t>Skrypt logowania jest programem, który </a:t>
            </a:r>
            <a:r>
              <a:rPr lang="pl-PL" dirty="0" smtClean="0"/>
              <a:t>uruchamia się,  kiedy tylko użytkownik się loguje. Każdy plik wykonywalny – czyli program wsadowy (rozszerzenie .bat albo .</a:t>
            </a:r>
            <a:r>
              <a:rPr lang="pl-PL" dirty="0" err="1" smtClean="0"/>
              <a:t>cmd</a:t>
            </a:r>
            <a:r>
              <a:rPr lang="pl-PL" dirty="0" smtClean="0"/>
              <a:t>), skrypt Hosta skryptów systemu</a:t>
            </a:r>
          </a:p>
          <a:p>
            <a:r>
              <a:rPr lang="pl-PL" dirty="0" smtClean="0"/>
              <a:t>Windows (WSH) (rozszerzenie .</a:t>
            </a:r>
            <a:r>
              <a:rPr lang="pl-PL" dirty="0" err="1" smtClean="0"/>
              <a:t>vbs</a:t>
            </a:r>
            <a:r>
              <a:rPr lang="pl-PL" dirty="0" smtClean="0"/>
              <a:t>, .</a:t>
            </a:r>
            <a:r>
              <a:rPr lang="pl-PL" dirty="0" err="1" smtClean="0"/>
              <a:t>js</a:t>
            </a:r>
            <a:r>
              <a:rPr lang="pl-PL" dirty="0" smtClean="0"/>
              <a:t>, </a:t>
            </a:r>
            <a:r>
              <a:rPr lang="pl-PL" dirty="0" err="1" smtClean="0"/>
              <a:t>lub.wsf</a:t>
            </a:r>
            <a:r>
              <a:rPr lang="pl-PL" dirty="0" smtClean="0"/>
              <a:t>) albo program (rozszerzenie .</a:t>
            </a:r>
            <a:r>
              <a:rPr lang="pl-PL" dirty="0" err="1" smtClean="0"/>
              <a:t>exe</a:t>
            </a:r>
            <a:r>
              <a:rPr lang="pl-PL" dirty="0" smtClean="0"/>
              <a:t> lub .</a:t>
            </a:r>
            <a:r>
              <a:rPr lang="pl-PL" dirty="0" err="1" smtClean="0"/>
              <a:t>com</a:t>
            </a:r>
            <a:r>
              <a:rPr lang="pl-PL" dirty="0" smtClean="0"/>
              <a:t>) – może być użyty jako skrypt logowania.</a:t>
            </a:r>
          </a:p>
          <a:p>
            <a:r>
              <a:rPr lang="pl-PL" dirty="0" smtClean="0"/>
              <a:t>Skrypty logowania są powszechnie używane do mapowania dysków sieciowych</a:t>
            </a:r>
          </a:p>
          <a:p>
            <a:r>
              <a:rPr lang="pl-PL" dirty="0" smtClean="0"/>
              <a:t>do liter dysków, do uruchamiania pewnych programów oraz wykonywania innych</a:t>
            </a:r>
          </a:p>
          <a:p>
            <a:r>
              <a:rPr lang="pl-PL" dirty="0" smtClean="0"/>
              <a:t>podobnych zadań, które powinny mieć miejsce przy każdym logowaniu. </a:t>
            </a:r>
          </a:p>
          <a:p>
            <a:r>
              <a:rPr lang="pl-PL" dirty="0" smtClean="0"/>
              <a:t>Tak jak w przypadku większości zadań w Windows, możemy użyć innych sposobów, aby przeprowadzić  każ de z nich – ale skrypty logowania są  metodą wygodną i elastyczną.</a:t>
            </a:r>
            <a:endParaRPr lang="pl-P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1538" y="214290"/>
            <a:ext cx="7858180" cy="664371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sz="1600" dirty="0" smtClean="0"/>
              <a:t>Aby użyć skryptu logowania dla lokalnego konta użytkownika, podajemy ścieżkę skryptu oraz nazwę pliku w polu Skrypt logowania na karcie Profil w oknie dialogowym </a:t>
            </a:r>
          </a:p>
          <a:p>
            <a:pPr algn="ctr"/>
            <a:r>
              <a:rPr lang="pl-PL" sz="1600" dirty="0" smtClean="0"/>
              <a:t>właściwości  użytkownika. </a:t>
            </a:r>
          </a:p>
          <a:p>
            <a:r>
              <a:rPr lang="pl-PL" sz="1600" dirty="0" smtClean="0"/>
              <a:t>System Windows XP Professional (ale nie Home </a:t>
            </a:r>
            <a:r>
              <a:rPr lang="pl-PL" sz="1600" dirty="0" err="1" smtClean="0"/>
              <a:t>Edition</a:t>
            </a:r>
            <a:r>
              <a:rPr lang="pl-PL" sz="1600" dirty="0" smtClean="0"/>
              <a:t>) oferuje również wsparcie</a:t>
            </a:r>
          </a:p>
          <a:p>
            <a:r>
              <a:rPr lang="pl-PL" sz="1600" dirty="0" smtClean="0"/>
              <a:t>dla czterech innych typów skryptów:</a:t>
            </a:r>
          </a:p>
          <a:p>
            <a:endParaRPr lang="pl-PL" sz="1600" dirty="0" smtClean="0"/>
          </a:p>
          <a:p>
            <a:r>
              <a:rPr lang="pl-PL" sz="1600" b="1" dirty="0" smtClean="0"/>
              <a:t>Skrypt logowania </a:t>
            </a:r>
            <a:r>
              <a:rPr lang="pl-PL" sz="1600" dirty="0" smtClean="0"/>
              <a:t>dla Zasad grupy, który uruchamia się,  kiedy użytkownik się loguje</a:t>
            </a:r>
          </a:p>
          <a:p>
            <a:r>
              <a:rPr lang="pl-PL" sz="1600" b="1" dirty="0" smtClean="0"/>
              <a:t>Skrypt </a:t>
            </a:r>
            <a:r>
              <a:rPr lang="pl-PL" sz="1600" b="1" dirty="0" err="1" smtClean="0"/>
              <a:t>wylogowywania</a:t>
            </a:r>
            <a:r>
              <a:rPr lang="pl-PL" sz="1600" b="1" dirty="0" smtClean="0"/>
              <a:t> </a:t>
            </a:r>
            <a:r>
              <a:rPr lang="pl-PL" sz="1600" dirty="0" smtClean="0"/>
              <a:t>dla Zasad grupy, który uruchamia się, kiedy użytkownik się   </a:t>
            </a:r>
            <a:r>
              <a:rPr lang="pl-PL" sz="1600" dirty="0" err="1" smtClean="0"/>
              <a:t>wylogowuje</a:t>
            </a:r>
            <a:endParaRPr lang="pl-PL" sz="1600" dirty="0" smtClean="0"/>
          </a:p>
          <a:p>
            <a:r>
              <a:rPr lang="pl-PL" sz="1600" b="1" dirty="0" smtClean="0"/>
              <a:t>Skrypt uruchamiania </a:t>
            </a:r>
            <a:r>
              <a:rPr lang="pl-PL" sz="1600" dirty="0" smtClean="0"/>
              <a:t>dla Zasad grupy, który uruchamia się, kiedy komputer jest włączany</a:t>
            </a:r>
          </a:p>
          <a:p>
            <a:r>
              <a:rPr lang="pl-PL" sz="1600" b="1" dirty="0" smtClean="0"/>
              <a:t>Skrypt zamykania </a:t>
            </a:r>
            <a:r>
              <a:rPr lang="pl-PL" sz="1600" dirty="0" smtClean="0"/>
              <a:t>dla Zasad grupy, który uruchamia się, kiedy komputer jest wyłączany</a:t>
            </a:r>
          </a:p>
          <a:p>
            <a:endParaRPr lang="pl-PL" sz="1600" dirty="0" smtClean="0"/>
          </a:p>
          <a:p>
            <a:pPr algn="ctr"/>
            <a:r>
              <a:rPr lang="pl-PL" sz="1600" dirty="0" smtClean="0"/>
              <a:t>Tak jak w wypadku zwykłych skryptów logowania, możemy użyć pliku typu wykonywalnego</a:t>
            </a:r>
          </a:p>
          <a:p>
            <a:pPr algn="ctr"/>
            <a:r>
              <a:rPr lang="pl-PL" sz="1600" dirty="0" smtClean="0"/>
              <a:t>dla dowolnego z tych skryptów. Chociaż możemy przechowywać</a:t>
            </a:r>
          </a:p>
          <a:p>
            <a:pPr algn="ctr"/>
            <a:r>
              <a:rPr lang="pl-PL" sz="1600" dirty="0" smtClean="0"/>
              <a:t>skrypty,  gdzie tylko chcemy, każdy typ skryptów posiada lokalizację domyślną.</a:t>
            </a:r>
          </a:p>
          <a:p>
            <a:pPr algn="ctr"/>
            <a:endParaRPr lang="pl-PL" sz="1600" dirty="0" smtClean="0"/>
          </a:p>
          <a:p>
            <a:r>
              <a:rPr lang="pl-PL" sz="1600" dirty="0" smtClean="0"/>
              <a:t>Skrypt logowania         %SystemRoot%\System32\GroupPolicy\User\Scripts\Logon</a:t>
            </a:r>
          </a:p>
          <a:p>
            <a:r>
              <a:rPr lang="pl-PL" sz="1600" dirty="0" smtClean="0"/>
              <a:t>Skrypt </a:t>
            </a:r>
            <a:r>
              <a:rPr lang="pl-PL" sz="1600" dirty="0" err="1" smtClean="0"/>
              <a:t>wylogowywania</a:t>
            </a:r>
            <a:r>
              <a:rPr lang="pl-PL" sz="1600" dirty="0" smtClean="0"/>
              <a:t> %SystemRoot%\System32\GroupPolicy\User\Scripts\Logoff</a:t>
            </a:r>
          </a:p>
          <a:p>
            <a:r>
              <a:rPr lang="pl-PL" sz="1600" dirty="0" smtClean="0"/>
              <a:t>Skrypt uruchamiania    %SystemRoot%\System32\GroupPolicy\Machine\Scripts\Startup</a:t>
            </a:r>
          </a:p>
          <a:p>
            <a:r>
              <a:rPr lang="pl-PL" sz="1600" dirty="0" smtClean="0"/>
              <a:t>Skrypt zamykania        %SystemRoot%\System32\GroupPolicy\Machine\Scripts\Shutdown</a:t>
            </a:r>
          </a:p>
          <a:p>
            <a:endParaRPr lang="pl-PL" sz="1600" dirty="0" smtClean="0"/>
          </a:p>
          <a:p>
            <a:pPr algn="ctr"/>
            <a:r>
              <a:rPr lang="pl-PL" sz="1800" dirty="0" smtClean="0">
                <a:solidFill>
                  <a:srgbClr val="C00000"/>
                </a:solidFill>
              </a:rPr>
              <a:t>Zwróćmy uwagę , że %SystemRoot%System32\GroupPolicy</a:t>
            </a:r>
          </a:p>
          <a:p>
            <a:pPr algn="ctr"/>
            <a:r>
              <a:rPr lang="pl-PL" sz="1800" dirty="0" smtClean="0">
                <a:solidFill>
                  <a:srgbClr val="C00000"/>
                </a:solidFill>
              </a:rPr>
              <a:t> jest folderem ukrytym.</a:t>
            </a:r>
            <a:endParaRPr lang="pl-PL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4643470" cy="60007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86314" y="500042"/>
            <a:ext cx="4052886" cy="578647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pl-PL" dirty="0" smtClean="0"/>
              <a:t> Za pomocą konsoli Zasady zabezpieczeń lokalnych użytkownik z uprawnieniami administratora może dowolnie skonfigurować zasady bezpieczeństwa komputera lokalnego. </a:t>
            </a:r>
          </a:p>
          <a:p>
            <a:r>
              <a:rPr lang="pl-PL" dirty="0" smtClean="0"/>
              <a:t>Zostały one podzielone na następujące grupy:</a:t>
            </a:r>
          </a:p>
          <a:p>
            <a:endParaRPr lang="pl-PL" b="1" u="sng" dirty="0" smtClean="0"/>
          </a:p>
          <a:p>
            <a:r>
              <a:rPr lang="pl-PL" b="1" u="sng" dirty="0" smtClean="0"/>
              <a:t>Zasady konta</a:t>
            </a:r>
          </a:p>
          <a:p>
            <a:r>
              <a:rPr lang="pl-PL" dirty="0" smtClean="0"/>
              <a:t>Do których należą ustawienia   </a:t>
            </a:r>
          </a:p>
          <a:p>
            <a:r>
              <a:rPr lang="pl-PL" dirty="0" smtClean="0"/>
              <a:t>blokowania konta oraz zasady haseł.</a:t>
            </a:r>
          </a:p>
          <a:p>
            <a:r>
              <a:rPr lang="pl-PL" b="1" u="sng" dirty="0" smtClean="0"/>
              <a:t>Zasady lokalne</a:t>
            </a:r>
          </a:p>
          <a:p>
            <a:r>
              <a:rPr lang="pl-PL" dirty="0" smtClean="0"/>
              <a:t>Obejmujące zasady inspekcji, opcje zabezpieczeń i przypisywanie praw użytkownika.</a:t>
            </a:r>
          </a:p>
          <a:p>
            <a:r>
              <a:rPr lang="pl-PL" b="1" u="sng" dirty="0" smtClean="0"/>
              <a:t>Zasady kluczy publicznych</a:t>
            </a:r>
          </a:p>
          <a:p>
            <a:r>
              <a:rPr lang="pl-PL" dirty="0" smtClean="0"/>
              <a:t>Ustawienia szyfrowania plików.</a:t>
            </a:r>
          </a:p>
          <a:p>
            <a:r>
              <a:rPr lang="pl-PL" b="1" u="sng" dirty="0" smtClean="0"/>
              <a:t>Zasady ograniczeń oprogramowania</a:t>
            </a:r>
          </a:p>
          <a:p>
            <a:r>
              <a:rPr lang="pl-PL" b="1" u="sng" dirty="0" smtClean="0"/>
              <a:t>Zasady zabezpieczeń IP</a:t>
            </a:r>
          </a:p>
          <a:p>
            <a:endParaRPr lang="pl-PL" dirty="0" smtClean="0"/>
          </a:p>
          <a:p>
            <a:pPr>
              <a:lnSpc>
                <a:spcPct val="120000"/>
              </a:lnSpc>
            </a:pPr>
            <a:endParaRPr lang="pl-PL" dirty="0" smtClean="0"/>
          </a:p>
          <a:p>
            <a:pPr algn="just">
              <a:lnSpc>
                <a:spcPct val="120000"/>
              </a:lnSpc>
            </a:pPr>
            <a:r>
              <a:rPr lang="pl-PL" dirty="0" smtClean="0"/>
              <a:t>Każda z ww. grup zawiera listę ustawień, które można konfigurować, często lista ta jest bardzo obszerna. </a:t>
            </a:r>
          </a:p>
          <a:p>
            <a:pPr algn="just">
              <a:lnSpc>
                <a:spcPct val="120000"/>
              </a:lnSpc>
            </a:pPr>
            <a:endParaRPr lang="pl-PL" dirty="0" smtClean="0"/>
          </a:p>
          <a:p>
            <a:pPr algn="ctr">
              <a:lnSpc>
                <a:spcPct val="120000"/>
              </a:lnSpc>
            </a:pPr>
            <a:r>
              <a:rPr lang="pl-PL" dirty="0" smtClean="0"/>
              <a:t>Na kolejnych slajdach opisze najważniejsze ustawienia oraz ich wpływ na działanie systemu.</a:t>
            </a:r>
            <a:endParaRPr lang="pl-P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728" y="0"/>
            <a:ext cx="7406640" cy="1472184"/>
          </a:xfrm>
        </p:spPr>
        <p:txBody>
          <a:bodyPr anchor="t"/>
          <a:lstStyle/>
          <a:p>
            <a:pPr algn="ctr"/>
            <a:r>
              <a:rPr lang="pl-PL" sz="3600" dirty="0" smtClean="0"/>
              <a:t>Zasady konta -&gt; Zasady haseł: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1538" y="571480"/>
            <a:ext cx="7767662" cy="6286520"/>
          </a:xfrm>
        </p:spPr>
        <p:txBody>
          <a:bodyPr anchor="t">
            <a:normAutofit/>
          </a:bodyPr>
          <a:lstStyle/>
          <a:p>
            <a:endParaRPr lang="pl-PL" sz="1400" dirty="0" smtClean="0"/>
          </a:p>
          <a:p>
            <a:r>
              <a:rPr lang="pl-PL" sz="1400" dirty="0" smtClean="0"/>
              <a:t>-Hasło musi spełnić wymagania, co do złożoności – automatyczna ochrona przed zbytnio prostymi hasłami. </a:t>
            </a:r>
          </a:p>
          <a:p>
            <a:r>
              <a:rPr lang="pl-PL" sz="1400" dirty="0" smtClean="0"/>
              <a:t>-Maksymalny okres ważności hasło – czas, po jakim hasło trzeba będzie zmienić. </a:t>
            </a:r>
          </a:p>
          <a:p>
            <a:r>
              <a:rPr lang="pl-PL" sz="1400" dirty="0" smtClean="0"/>
              <a:t>-Minimalna długość hasła – minimalna ilość znaków potrzebna do stworzenia hasła. </a:t>
            </a:r>
          </a:p>
          <a:p>
            <a:r>
              <a:rPr lang="pl-PL" sz="1400" dirty="0" smtClean="0"/>
              <a:t>-Minimalny okres ważności hasła – czas, po jakim możemy zmienić hasło. </a:t>
            </a:r>
          </a:p>
          <a:p>
            <a:r>
              <a:rPr lang="pl-PL" sz="1400" dirty="0" smtClean="0"/>
              <a:t>-Wymuszaj tworzenie historii haseł – zapamiętywanie haseł tworzonych przez użytkownika.</a:t>
            </a:r>
          </a:p>
          <a:p>
            <a:r>
              <a:rPr lang="pl-PL" sz="1400" dirty="0" smtClean="0"/>
              <a:t>-Zapisz hasła dla (…) – zapamiętywanie wszystkich haseł. 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10.jpg"/>
          <p:cNvPicPr>
            <a:picLocks noChangeAspect="1"/>
          </p:cNvPicPr>
          <p:nvPr/>
        </p:nvPicPr>
        <p:blipFill>
          <a:blip r:embed="rId2"/>
          <a:srcRect r="1868" b="58661"/>
          <a:stretch>
            <a:fillRect/>
          </a:stretch>
        </p:blipFill>
        <p:spPr>
          <a:xfrm>
            <a:off x="928662" y="2928934"/>
            <a:ext cx="4000528" cy="2000264"/>
          </a:xfrm>
          <a:prstGeom prst="rect">
            <a:avLst/>
          </a:prstGeom>
          <a:effectLst/>
        </p:spPr>
      </p:pic>
      <p:pic>
        <p:nvPicPr>
          <p:cNvPr id="5" name="Obraz 4" descr="11.jpg"/>
          <p:cNvPicPr>
            <a:picLocks noChangeAspect="1"/>
          </p:cNvPicPr>
          <p:nvPr/>
        </p:nvPicPr>
        <p:blipFill>
          <a:blip r:embed="rId3"/>
          <a:srcRect b="58742"/>
          <a:stretch>
            <a:fillRect/>
          </a:stretch>
        </p:blipFill>
        <p:spPr>
          <a:xfrm>
            <a:off x="2714612" y="3929066"/>
            <a:ext cx="4067175" cy="2000264"/>
          </a:xfrm>
          <a:prstGeom prst="rect">
            <a:avLst/>
          </a:prstGeom>
        </p:spPr>
      </p:pic>
      <p:pic>
        <p:nvPicPr>
          <p:cNvPr id="6" name="Obraz 5" descr="12.jpg"/>
          <p:cNvPicPr>
            <a:picLocks noChangeAspect="1"/>
          </p:cNvPicPr>
          <p:nvPr/>
        </p:nvPicPr>
        <p:blipFill>
          <a:blip r:embed="rId4"/>
          <a:srcRect b="62872"/>
          <a:stretch>
            <a:fillRect/>
          </a:stretch>
        </p:blipFill>
        <p:spPr>
          <a:xfrm>
            <a:off x="4714876" y="5072074"/>
            <a:ext cx="4095750" cy="178592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l-PL" sz="3200" dirty="0" smtClean="0"/>
              <a:t>Zasady konta -&gt; Zasady blokady konta:</a:t>
            </a:r>
            <a:br>
              <a:rPr lang="pl-PL" sz="3200" dirty="0" smtClean="0"/>
            </a:b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85852" y="4857760"/>
            <a:ext cx="7406640" cy="2000240"/>
          </a:xfrm>
        </p:spPr>
        <p:txBody>
          <a:bodyPr>
            <a:normAutofit fontScale="55000" lnSpcReduction="20000"/>
          </a:bodyPr>
          <a:lstStyle/>
          <a:p>
            <a:endParaRPr lang="pl-PL" dirty="0" smtClean="0"/>
          </a:p>
          <a:p>
            <a:r>
              <a:rPr lang="pl-PL" u="sng" dirty="0" smtClean="0"/>
              <a:t>Czas trwania blokady konta </a:t>
            </a:r>
            <a:r>
              <a:rPr lang="pl-PL" dirty="0" smtClean="0"/>
              <a:t>– określamy na jak długo konto ma być zablokowane po nieudanych próbach logowania się. </a:t>
            </a:r>
          </a:p>
          <a:p>
            <a:endParaRPr lang="pl-PL" dirty="0" smtClean="0"/>
          </a:p>
          <a:p>
            <a:r>
              <a:rPr lang="pl-PL" u="sng" dirty="0" smtClean="0"/>
              <a:t>Próg blokady konta </a:t>
            </a:r>
            <a:r>
              <a:rPr lang="pl-PL" dirty="0" smtClean="0"/>
              <a:t>– ilość nieudanych prób, które można wykonać. Gdy więcej konto zostaje zablokowane. </a:t>
            </a:r>
          </a:p>
          <a:p>
            <a:endParaRPr lang="pl-PL" dirty="0" smtClean="0"/>
          </a:p>
          <a:p>
            <a:r>
              <a:rPr lang="pl-PL" u="sng" dirty="0" smtClean="0"/>
              <a:t>Wyzeruj licznik blokady konta po </a:t>
            </a:r>
            <a:r>
              <a:rPr lang="pl-PL" dirty="0" smtClean="0"/>
              <a:t>– ilość czasu, po której można znowu błędnie się zalogować.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37" t="23437" r="34814" b="44336"/>
          <a:stretch>
            <a:fillRect/>
          </a:stretch>
        </p:blipFill>
        <p:spPr bwMode="auto">
          <a:xfrm>
            <a:off x="1285852" y="1500174"/>
            <a:ext cx="407196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25830" t="26562" r="31689" b="45117"/>
          <a:stretch>
            <a:fillRect/>
          </a:stretch>
        </p:blipFill>
        <p:spPr bwMode="auto">
          <a:xfrm>
            <a:off x="4643438" y="1214422"/>
            <a:ext cx="414340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26562" t="26562" r="32422" b="44140"/>
          <a:stretch>
            <a:fillRect/>
          </a:stretch>
        </p:blipFill>
        <p:spPr bwMode="auto">
          <a:xfrm>
            <a:off x="2928926" y="2571744"/>
            <a:ext cx="400052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728" y="285728"/>
            <a:ext cx="7406640" cy="1472184"/>
          </a:xfrm>
        </p:spPr>
        <p:txBody>
          <a:bodyPr anchor="t">
            <a:normAutofit/>
          </a:bodyPr>
          <a:lstStyle/>
          <a:p>
            <a:pPr algn="ctr"/>
            <a:r>
              <a:rPr lang="pl-PL" sz="2400" dirty="0" smtClean="0"/>
              <a:t>Zasady lokalne -&gt; Przypisywanie praw użytkownika.</a:t>
            </a:r>
            <a:endParaRPr lang="pl-PL" sz="2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1538" y="1071546"/>
            <a:ext cx="7620954" cy="5436588"/>
          </a:xfrm>
        </p:spPr>
        <p:txBody>
          <a:bodyPr>
            <a:normAutofit/>
          </a:bodyPr>
          <a:lstStyle/>
          <a:p>
            <a:r>
              <a:rPr lang="pl-PL" sz="1400" dirty="0" smtClean="0"/>
              <a:t>Prawa </a:t>
            </a:r>
            <a:r>
              <a:rPr lang="pl-PL" sz="1400" dirty="0" smtClean="0"/>
              <a:t>do poszczególnego elementu </a:t>
            </a:r>
          </a:p>
          <a:p>
            <a:r>
              <a:rPr lang="pl-PL" sz="1400" dirty="0" smtClean="0"/>
              <a:t>nadajemy w prosty sposób – Można je</a:t>
            </a:r>
          </a:p>
          <a:p>
            <a:r>
              <a:rPr lang="pl-PL" sz="1400" dirty="0" smtClean="0"/>
              <a:t> nadać całej grupie lub pojedynczemu</a:t>
            </a:r>
          </a:p>
          <a:p>
            <a:r>
              <a:rPr lang="pl-PL" sz="1400" dirty="0" smtClean="0"/>
              <a:t> użytkownikowi.  W tym celu klikamy </a:t>
            </a:r>
          </a:p>
          <a:p>
            <a:r>
              <a:rPr lang="pl-PL" sz="1400" dirty="0" smtClean="0"/>
              <a:t>dwa razy na wybrany element, </a:t>
            </a:r>
          </a:p>
          <a:p>
            <a:r>
              <a:rPr lang="pl-PL" sz="1400" dirty="0" smtClean="0"/>
              <a:t>a następnie przycisk „Dodaj”. </a:t>
            </a:r>
          </a:p>
          <a:p>
            <a:endParaRPr lang="pl-PL" sz="1400" dirty="0" smtClean="0"/>
          </a:p>
          <a:p>
            <a:r>
              <a:rPr lang="pl-PL" sz="1400" dirty="0" smtClean="0"/>
              <a:t>Odmowa logowania lokalnego – przeciwieństwo </a:t>
            </a:r>
          </a:p>
          <a:p>
            <a:r>
              <a:rPr lang="pl-PL" sz="1400" dirty="0" smtClean="0"/>
              <a:t>„Logowania lokalnego”. Jest to nadrzędna opcja </a:t>
            </a:r>
            <a:r>
              <a:rPr lang="pl-PL" sz="1400" dirty="0" smtClean="0"/>
              <a:t>do </a:t>
            </a:r>
            <a:endParaRPr lang="pl-PL" sz="1400" dirty="0" smtClean="0"/>
          </a:p>
          <a:p>
            <a:r>
              <a:rPr lang="pl-PL" sz="1400" dirty="0" smtClean="0"/>
              <a:t>„Logowania Lokalnego”. </a:t>
            </a:r>
          </a:p>
          <a:p>
            <a:endParaRPr lang="pl-PL" sz="1400" dirty="0" smtClean="0"/>
          </a:p>
          <a:p>
            <a:r>
              <a:rPr lang="pl-PL" sz="1400" dirty="0" smtClean="0"/>
              <a:t>„Ładowanie i usuwanie sterowników urządzeń” określa, </a:t>
            </a:r>
          </a:p>
          <a:p>
            <a:r>
              <a:rPr lang="pl-PL" sz="1400" dirty="0" smtClean="0"/>
              <a:t>kto może instalować różnego rodzaju drivery. </a:t>
            </a:r>
          </a:p>
          <a:p>
            <a:r>
              <a:rPr lang="pl-PL" sz="1400" dirty="0" smtClean="0"/>
              <a:t>W zasadzie wszystko jasne. </a:t>
            </a:r>
          </a:p>
          <a:p>
            <a:r>
              <a:rPr lang="pl-PL" sz="1400" dirty="0" smtClean="0"/>
              <a:t>Domyślnie to prawo mają tylko administratorzy</a:t>
            </a:r>
          </a:p>
          <a:p>
            <a:endParaRPr lang="pl-PL" sz="1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l="41016" t="23437" r="16961" b="26758"/>
          <a:stretch>
            <a:fillRect/>
          </a:stretch>
        </p:blipFill>
        <p:spPr bwMode="auto">
          <a:xfrm>
            <a:off x="4929190" y="928670"/>
            <a:ext cx="321471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 l="30029" t="18554" r="37011" b="36524"/>
          <a:stretch>
            <a:fillRect/>
          </a:stretch>
        </p:blipFill>
        <p:spPr bwMode="auto">
          <a:xfrm>
            <a:off x="5715008" y="2285992"/>
            <a:ext cx="321471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29297" t="37109" r="25293" b="29687"/>
          <a:stretch>
            <a:fillRect/>
          </a:stretch>
        </p:blipFill>
        <p:spPr bwMode="auto">
          <a:xfrm>
            <a:off x="5357818" y="4500570"/>
            <a:ext cx="3214710" cy="176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728" y="214290"/>
            <a:ext cx="7406640" cy="1472184"/>
          </a:xfrm>
        </p:spPr>
        <p:txBody>
          <a:bodyPr anchor="t">
            <a:normAutofit/>
          </a:bodyPr>
          <a:lstStyle/>
          <a:p>
            <a:pPr algn="ctr"/>
            <a:r>
              <a:rPr lang="pl-PL" sz="2800" dirty="0" smtClean="0"/>
              <a:t>Zasady lokalne-&gt; Opcje zabezpieczeń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2976" y="500042"/>
            <a:ext cx="3786214" cy="5643602"/>
          </a:xfrm>
        </p:spPr>
        <p:txBody>
          <a:bodyPr>
            <a:normAutofit/>
          </a:bodyPr>
          <a:lstStyle/>
          <a:p>
            <a:endParaRPr lang="pl-PL" sz="1800" dirty="0" smtClean="0"/>
          </a:p>
          <a:p>
            <a:r>
              <a:rPr lang="pl-PL" sz="1800" dirty="0" smtClean="0"/>
              <a:t> Przydatną opcją dla każdego administratora jest „Monituj użytkownika o zmianę hasła przed jego wygaśnięciem. Dzięki tej opcji możemy zdefiniować na ile dni przed upłynięciem daty ważności hasła, będzie on dostawał komunikat o potrzebie zmiany na nowe. Ustawienie 0 spowoduje wyłączenie monitu z przypomnieniem.</a:t>
            </a:r>
          </a:p>
          <a:p>
            <a:endParaRPr lang="pl-PL" sz="1800" dirty="0" smtClean="0"/>
          </a:p>
          <a:p>
            <a:endParaRPr lang="pl-PL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5888" t="17578" r="21631" b="35546"/>
          <a:stretch>
            <a:fillRect/>
          </a:stretch>
        </p:blipFill>
        <p:spPr bwMode="auto">
          <a:xfrm>
            <a:off x="2000232" y="3786166"/>
            <a:ext cx="371179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38281" t="9961" r="9717" b="8007"/>
          <a:stretch>
            <a:fillRect/>
          </a:stretch>
        </p:blipFill>
        <p:spPr bwMode="auto">
          <a:xfrm>
            <a:off x="4796467" y="1071546"/>
            <a:ext cx="4347533" cy="514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1071538" y="1071546"/>
            <a:ext cx="7620954" cy="5436588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728" y="142852"/>
            <a:ext cx="7406640" cy="1472184"/>
          </a:xfrm>
        </p:spPr>
        <p:txBody>
          <a:bodyPr anchor="t">
            <a:normAutofit/>
          </a:bodyPr>
          <a:lstStyle/>
          <a:p>
            <a:pPr algn="ctr"/>
            <a:r>
              <a:rPr lang="pl-PL" sz="2400" dirty="0" smtClean="0"/>
              <a:t>Zasady lokalne-&gt; Zasady prowadzenia inspekcji</a:t>
            </a:r>
            <a:endParaRPr lang="pl-PL" sz="2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2976" y="928670"/>
            <a:ext cx="7786742" cy="571504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Ujmując ogólnie, możemy tutaj zdefiniować co będzie zapisywane w logach systemowych, a co nie.</a:t>
            </a:r>
          </a:p>
          <a:p>
            <a:r>
              <a:rPr lang="pl-PL" dirty="0" smtClean="0"/>
              <a:t> Zasada jest prosta: Można włączyć inspekcję danego elementu, albo wyłączyć. 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8086" t="8789" r="9912" b="44336"/>
          <a:stretch>
            <a:fillRect/>
          </a:stretch>
        </p:blipFill>
        <p:spPr bwMode="auto">
          <a:xfrm>
            <a:off x="2357422" y="2786058"/>
            <a:ext cx="507209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57290" y="0"/>
            <a:ext cx="7406640" cy="689098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Zasady kluczy publicznych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28728" y="857232"/>
            <a:ext cx="7406640" cy="17526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pl-PL" dirty="0" smtClean="0"/>
              <a:t>Folder </a:t>
            </a:r>
            <a:r>
              <a:rPr lang="pl-PL" dirty="0" smtClean="0"/>
              <a:t>Zasady kluczy publicznych jest związany z systemem</a:t>
            </a:r>
          </a:p>
          <a:p>
            <a:pPr algn="ctr"/>
            <a:r>
              <a:rPr lang="pl-PL" dirty="0" smtClean="0"/>
              <a:t>szyfrowania plików (EFS). Jeśli dane zostaną zaszyfrowane, nawet kradzież dysku nie</a:t>
            </a:r>
          </a:p>
          <a:p>
            <a:pPr algn="ctr"/>
            <a:r>
              <a:rPr lang="pl-PL" dirty="0" smtClean="0"/>
              <a:t>pozwala na dostęp do informacji. Zaszyfrowane pliki mogą być otwierane jedynie przez</a:t>
            </a:r>
          </a:p>
          <a:p>
            <a:pPr algn="ctr"/>
            <a:r>
              <a:rPr lang="pl-PL" dirty="0" smtClean="0"/>
              <a:t>osoby, które je zaszyfrowały, albo przez tzw. </a:t>
            </a:r>
            <a:r>
              <a:rPr lang="pl-PL" dirty="0" err="1" smtClean="0"/>
              <a:t>agenty</a:t>
            </a:r>
            <a:r>
              <a:rPr lang="pl-PL" dirty="0" smtClean="0"/>
              <a:t> odzyskiwania danych. Folder Zasady</a:t>
            </a:r>
          </a:p>
          <a:p>
            <a:pPr algn="ctr"/>
            <a:r>
              <a:rPr lang="pl-PL" dirty="0" smtClean="0"/>
              <a:t>kluczy publicznych służy właśnie do określania, które konto w systemie operacyjnym ma</a:t>
            </a:r>
          </a:p>
          <a:p>
            <a:pPr algn="ctr"/>
            <a:r>
              <a:rPr lang="pl-PL" dirty="0" smtClean="0"/>
              <a:t>pełnić funkcję agenta.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428868"/>
            <a:ext cx="6215106" cy="42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285728"/>
            <a:ext cx="7406640" cy="6572272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/>
              <a:t>Zastosowania zasad grupy</a:t>
            </a:r>
          </a:p>
          <a:p>
            <a:pPr algn="ctr"/>
            <a:endParaRPr lang="pl-PL" sz="3200" b="1" dirty="0" smtClean="0"/>
          </a:p>
          <a:p>
            <a:r>
              <a:rPr lang="pl-PL" sz="2400" dirty="0" smtClean="0"/>
              <a:t>W systemie Microsoft Windows XP używa się zasad grupy do definiowania konfiguracji</a:t>
            </a:r>
          </a:p>
          <a:p>
            <a:r>
              <a:rPr lang="pl-PL" sz="2400" dirty="0" smtClean="0"/>
              <a:t>użytkowników i komputerów dla grup użytkowników i komputerów. Konfiguracje pulpitu dla</a:t>
            </a:r>
          </a:p>
          <a:p>
            <a:r>
              <a:rPr lang="pl-PL" sz="2400" dirty="0" smtClean="0"/>
              <a:t>pewnej grupy użytkowników lub komputerów tworzy się, używając przystawki Zasady grupy</a:t>
            </a:r>
          </a:p>
          <a:p>
            <a:r>
              <a:rPr lang="pl-PL" sz="2400" dirty="0" smtClean="0"/>
              <a:t>programu Microsoft Management </a:t>
            </a:r>
            <a:r>
              <a:rPr lang="pl-PL" sz="2400" dirty="0" err="1" smtClean="0"/>
              <a:t>Console</a:t>
            </a:r>
            <a:r>
              <a:rPr lang="pl-PL" sz="2400" dirty="0" smtClean="0"/>
              <a:t> (MMC). Utworzone ustawienia zasad grupy są zawarte</a:t>
            </a:r>
          </a:p>
          <a:p>
            <a:r>
              <a:rPr lang="pl-PL" sz="2400" dirty="0" smtClean="0"/>
              <a:t>w obiekcie zasad grupy (GPO, Group Policy </a:t>
            </a:r>
            <a:r>
              <a:rPr lang="pl-PL" sz="2400" dirty="0" err="1" smtClean="0"/>
              <a:t>Object</a:t>
            </a:r>
            <a:r>
              <a:rPr lang="pl-PL" sz="2400" dirty="0" smtClean="0"/>
              <a:t>), który jest skojarzony z wybranymi</a:t>
            </a:r>
          </a:p>
          <a:p>
            <a:r>
              <a:rPr lang="pl-PL" sz="2400" dirty="0" smtClean="0"/>
              <a:t>kontenerami usługi </a:t>
            </a:r>
            <a:r>
              <a:rPr lang="pl-PL" sz="2400" dirty="0" err="1" smtClean="0"/>
              <a:t>Active</a:t>
            </a:r>
            <a:r>
              <a:rPr lang="pl-PL" sz="2400" dirty="0" smtClean="0"/>
              <a:t> </a:t>
            </a:r>
            <a:r>
              <a:rPr lang="pl-PL" sz="2400" dirty="0" err="1" smtClean="0"/>
              <a:t>Directory</a:t>
            </a:r>
            <a:r>
              <a:rPr lang="pl-PL" sz="2400" dirty="0" smtClean="0"/>
              <a:t>, takimi jak lokacje, domeny lub jednostki organizacyjne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00166" y="0"/>
            <a:ext cx="7406640" cy="689098"/>
          </a:xfrm>
        </p:spPr>
        <p:txBody>
          <a:bodyPr>
            <a:normAutofit/>
          </a:bodyPr>
          <a:lstStyle/>
          <a:p>
            <a:r>
              <a:rPr lang="pl-PL" sz="3600" dirty="0" smtClean="0"/>
              <a:t>Zasady ograniczeń oprogramowania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928670"/>
            <a:ext cx="7692392" cy="2714644"/>
          </a:xfrm>
        </p:spPr>
        <p:txBody>
          <a:bodyPr>
            <a:noAutofit/>
          </a:bodyPr>
          <a:lstStyle/>
          <a:p>
            <a:pPr algn="ctr"/>
            <a:r>
              <a:rPr lang="pl-PL" sz="1600" dirty="0" smtClean="0"/>
              <a:t>Zasady ograniczeń oprogramowania zabezpieczają system </a:t>
            </a:r>
            <a:r>
              <a:rPr lang="pl-PL" sz="1600" dirty="0" smtClean="0"/>
              <a:t>przed uruchamianiem nieuprawnionych </a:t>
            </a:r>
            <a:r>
              <a:rPr lang="pl-PL" sz="1600" dirty="0" smtClean="0"/>
              <a:t>programów. Zastosowanie tej funkcji pozwala administratorom </a:t>
            </a:r>
            <a:r>
              <a:rPr lang="pl-PL" sz="1600" dirty="0" smtClean="0"/>
              <a:t>określić, które </a:t>
            </a:r>
            <a:r>
              <a:rPr lang="pl-PL" sz="1600" dirty="0" smtClean="0"/>
              <a:t>aplikacje użytkownicy mogą uruchamiać na swoich stacjach, a których nie. Dostęp </a:t>
            </a:r>
            <a:r>
              <a:rPr lang="pl-PL" sz="1600" dirty="0" smtClean="0"/>
              <a:t>do Internetu </a:t>
            </a:r>
            <a:r>
              <a:rPr lang="pl-PL" sz="1600" dirty="0" smtClean="0"/>
              <a:t>wiąże się z poważnym zagrożeniem, automatycznego instalowania i </a:t>
            </a:r>
            <a:r>
              <a:rPr lang="pl-PL" sz="1600" dirty="0" smtClean="0"/>
              <a:t>uruchamiania szkodliwych </a:t>
            </a:r>
            <a:r>
              <a:rPr lang="pl-PL" sz="1600" dirty="0" smtClean="0"/>
              <a:t>programów, więc ta opcja jest wyjątkowo przydatna. Aplikacje konfiguruje </a:t>
            </a:r>
            <a:r>
              <a:rPr lang="pl-PL" sz="1600" dirty="0" smtClean="0"/>
              <a:t>się, stosując </a:t>
            </a:r>
            <a:r>
              <a:rPr lang="pl-PL" sz="1600" dirty="0" smtClean="0"/>
              <a:t>określone przez administratora reguły.</a:t>
            </a:r>
            <a:endParaRPr lang="pl-PL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980" b="5534"/>
          <a:stretch>
            <a:fillRect/>
          </a:stretch>
        </p:blipFill>
        <p:spPr bwMode="auto">
          <a:xfrm>
            <a:off x="1857356" y="2500306"/>
            <a:ext cx="6215106" cy="406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57290" y="0"/>
            <a:ext cx="7406640" cy="760536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Zasady zabezpieczeń IP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928670"/>
            <a:ext cx="7624786" cy="2673994"/>
          </a:xfrm>
        </p:spPr>
        <p:txBody>
          <a:bodyPr>
            <a:noAutofit/>
          </a:bodyPr>
          <a:lstStyle/>
          <a:p>
            <a:pPr algn="ctr"/>
            <a:r>
              <a:rPr lang="pl-PL" sz="1600" dirty="0" smtClean="0"/>
              <a:t>Zasady zabezpieczeń IP pozwalają, dzięki zastosowaniu protokołu </a:t>
            </a:r>
            <a:r>
              <a:rPr lang="pl-PL" sz="1600" dirty="0" err="1" smtClean="0"/>
              <a:t>IPSec</a:t>
            </a:r>
            <a:r>
              <a:rPr lang="pl-PL" sz="1600" dirty="0" smtClean="0"/>
              <a:t>, na </a:t>
            </a:r>
            <a:r>
              <a:rPr lang="pl-PL" sz="1600" dirty="0" smtClean="0"/>
              <a:t>ochronę informacji </a:t>
            </a:r>
            <a:r>
              <a:rPr lang="pl-PL" sz="1600" dirty="0" smtClean="0"/>
              <a:t>przesyłanych przez sieć. Jeśli na przykład jest zagrożenie </a:t>
            </a:r>
            <a:r>
              <a:rPr lang="pl-PL" sz="1600" dirty="0" smtClean="0"/>
              <a:t>podsłuchania komunikacji </a:t>
            </a:r>
            <a:r>
              <a:rPr lang="pl-PL" sz="1600" dirty="0" smtClean="0"/>
              <a:t>sieciowej, użytkownicy systemów Windows XP mogą zdefiniować </a:t>
            </a:r>
            <a:r>
              <a:rPr lang="pl-PL" sz="1600" dirty="0" smtClean="0"/>
              <a:t>odpowiednie reguły </a:t>
            </a:r>
            <a:r>
              <a:rPr lang="pl-PL" sz="1600" dirty="0" smtClean="0"/>
              <a:t>weryfikujące integralność lub szyfrujące przesyłane dane. Domyślnie system </a:t>
            </a:r>
            <a:r>
              <a:rPr lang="pl-PL" sz="1600" dirty="0" smtClean="0"/>
              <a:t>oferuje trzy </a:t>
            </a:r>
            <a:r>
              <a:rPr lang="pl-PL" sz="1600" dirty="0" smtClean="0"/>
              <a:t>rodzaje zasad protokołu </a:t>
            </a:r>
            <a:r>
              <a:rPr lang="pl-PL" sz="1600" dirty="0" err="1" smtClean="0"/>
              <a:t>IPSec</a:t>
            </a:r>
            <a:r>
              <a:rPr lang="pl-PL" sz="1600" dirty="0" smtClean="0"/>
              <a:t>: Klient, Serwer oraz Serwer z </a:t>
            </a:r>
            <a:r>
              <a:rPr lang="pl-PL" sz="1600" dirty="0" smtClean="0"/>
              <a:t>zabezpieczeniami. Włączenie </a:t>
            </a:r>
            <a:r>
              <a:rPr lang="pl-PL" sz="1600" dirty="0" smtClean="0"/>
              <a:t>jednej z tych opcji nakazuje Windows XP stosować bezpieczną komunikację </a:t>
            </a:r>
            <a:r>
              <a:rPr lang="pl-PL" sz="1600" dirty="0" smtClean="0"/>
              <a:t>na odpowiednim </a:t>
            </a:r>
            <a:r>
              <a:rPr lang="pl-PL" sz="1600" dirty="0" smtClean="0"/>
              <a:t>poziomie.</a:t>
            </a:r>
            <a:endParaRPr lang="pl-PL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786058"/>
            <a:ext cx="5572164" cy="380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728" y="214290"/>
            <a:ext cx="7406640" cy="61766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Zasady inspekcji systemu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2976" y="857232"/>
            <a:ext cx="7786742" cy="1752600"/>
          </a:xfrm>
        </p:spPr>
        <p:txBody>
          <a:bodyPr>
            <a:noAutofit/>
          </a:bodyPr>
          <a:lstStyle/>
          <a:p>
            <a:pPr algn="ctr"/>
            <a:r>
              <a:rPr lang="pl-PL" sz="1400" dirty="0" smtClean="0"/>
              <a:t>Folder związany z zasadami inspekcji pozwala na wskazanie, jakie zachowania i </a:t>
            </a:r>
            <a:r>
              <a:rPr lang="pl-PL" sz="1400" dirty="0" smtClean="0"/>
              <a:t>zasoby systemu </a:t>
            </a:r>
            <a:r>
              <a:rPr lang="pl-PL" sz="1400" dirty="0" smtClean="0"/>
              <a:t>mają być monitorowane przez Windows XP. </a:t>
            </a:r>
            <a:r>
              <a:rPr lang="pl-PL" sz="1400" dirty="0" smtClean="0"/>
              <a:t> Monitorowanie </a:t>
            </a:r>
            <a:r>
              <a:rPr lang="pl-PL" sz="1400" dirty="0" smtClean="0"/>
              <a:t>obejmuje </a:t>
            </a:r>
            <a:r>
              <a:rPr lang="pl-PL" sz="1400" dirty="0" smtClean="0"/>
              <a:t>grupę kategorii </a:t>
            </a:r>
            <a:r>
              <a:rPr lang="pl-PL" sz="1400" dirty="0" smtClean="0"/>
              <a:t>odnoszących się do różnych obiektów systemu, może to być na </a:t>
            </a:r>
            <a:r>
              <a:rPr lang="pl-PL" sz="1400" dirty="0" smtClean="0"/>
              <a:t>przykład szpiegowanie </a:t>
            </a:r>
            <a:r>
              <a:rPr lang="pl-PL" sz="1400" dirty="0" smtClean="0"/>
              <a:t>dostępu do plików i folderów, logowania i </a:t>
            </a:r>
            <a:r>
              <a:rPr lang="pl-PL" sz="1400" dirty="0" err="1" smtClean="0"/>
              <a:t>wylogowywania</a:t>
            </a:r>
            <a:r>
              <a:rPr lang="pl-PL" sz="1400" dirty="0" smtClean="0"/>
              <a:t> ze stacji itp.</a:t>
            </a:r>
          </a:p>
          <a:p>
            <a:pPr algn="ctr"/>
            <a:r>
              <a:rPr lang="pl-PL" sz="1400" dirty="0" smtClean="0"/>
              <a:t>Inspekcja polega na odnotowywaniu w Podglądzie zdarzeń informacji o dostępie do </a:t>
            </a:r>
            <a:r>
              <a:rPr lang="pl-PL" sz="1400" dirty="0" smtClean="0"/>
              <a:t>zasobów oraz </a:t>
            </a:r>
            <a:r>
              <a:rPr lang="pl-PL" sz="1400" dirty="0" smtClean="0"/>
              <a:t>wystąpieniu zdarzenia systemowego. Administrator określa, jaką część systemu </a:t>
            </a:r>
            <a:r>
              <a:rPr lang="pl-PL" sz="1400" dirty="0" smtClean="0"/>
              <a:t>chce monitorować </a:t>
            </a:r>
            <a:r>
              <a:rPr lang="pl-PL" sz="1400" dirty="0" smtClean="0"/>
              <a:t>i czy interesują go próby dostępu lub zmiany konfiguracji </a:t>
            </a:r>
            <a:r>
              <a:rPr lang="pl-PL" sz="1400" dirty="0" smtClean="0"/>
              <a:t>zakończone sukcesem</a:t>
            </a:r>
            <a:r>
              <a:rPr lang="pl-PL" sz="1400" dirty="0" smtClean="0"/>
              <a:t>, czy niepowodzeniem.</a:t>
            </a:r>
            <a:endParaRPr lang="pl-PL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71744"/>
            <a:ext cx="5786478" cy="396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 b="43693"/>
          <a:stretch>
            <a:fillRect/>
          </a:stretch>
        </p:blipFill>
        <p:spPr bwMode="auto">
          <a:xfrm>
            <a:off x="0" y="500042"/>
            <a:ext cx="3357586" cy="170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57290" y="-142900"/>
            <a:ext cx="7406640" cy="831974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Szablony Zasad grupy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85852" y="1928778"/>
            <a:ext cx="4643470" cy="4929222"/>
          </a:xfrm>
        </p:spPr>
        <p:txBody>
          <a:bodyPr>
            <a:normAutofit/>
          </a:bodyPr>
          <a:lstStyle/>
          <a:p>
            <a:pPr algn="ctr"/>
            <a:r>
              <a:rPr lang="pl-PL" sz="1400" dirty="0" smtClean="0"/>
              <a:t>Szablony to zdefiniowane przez projektantów firmy</a:t>
            </a:r>
          </a:p>
          <a:p>
            <a:pPr algn="ctr"/>
            <a:r>
              <a:rPr lang="pl-PL" sz="1400" dirty="0" smtClean="0"/>
              <a:t>Microsoft ustawienia zasad, zapisane w pliku.</a:t>
            </a:r>
          </a:p>
          <a:p>
            <a:pPr algn="ctr"/>
            <a:r>
              <a:rPr lang="pl-PL" sz="1400" dirty="0" smtClean="0"/>
              <a:t>Wystarczy je zaimportować do systemu i cała</a:t>
            </a:r>
          </a:p>
          <a:p>
            <a:pPr algn="ctr"/>
            <a:r>
              <a:rPr lang="pl-PL" sz="1400" dirty="0" smtClean="0"/>
              <a:t>konfiguracja jest zakończona. Ponieważ wymagania</a:t>
            </a:r>
          </a:p>
          <a:p>
            <a:pPr algn="ctr"/>
            <a:r>
              <a:rPr lang="pl-PL" sz="1400" dirty="0" smtClean="0"/>
              <a:t>użytkowników Windows XP mogą być odmienne,</a:t>
            </a:r>
          </a:p>
          <a:p>
            <a:pPr algn="ctr"/>
            <a:r>
              <a:rPr lang="pl-PL" sz="1400" dirty="0" smtClean="0"/>
              <a:t>przygotowano grupę szablonów, z których każdy</a:t>
            </a:r>
          </a:p>
          <a:p>
            <a:pPr algn="ctr"/>
            <a:r>
              <a:rPr lang="pl-PL" sz="1400" dirty="0" smtClean="0"/>
              <a:t>pozwala na ustawienie stacji na różnym poziomie</a:t>
            </a:r>
          </a:p>
          <a:p>
            <a:pPr algn="ctr"/>
            <a:r>
              <a:rPr lang="pl-PL" sz="1400" dirty="0" smtClean="0"/>
              <a:t>zabezpieczeń. </a:t>
            </a:r>
            <a:endParaRPr lang="pl-PL" sz="1400" dirty="0" smtClean="0"/>
          </a:p>
          <a:p>
            <a:r>
              <a:rPr lang="pl-PL" sz="1400" dirty="0" smtClean="0"/>
              <a:t>Dodatkowo </a:t>
            </a:r>
            <a:r>
              <a:rPr lang="pl-PL" sz="1400" dirty="0" smtClean="0"/>
              <a:t>użytkownicy </a:t>
            </a:r>
            <a:r>
              <a:rPr lang="pl-PL" sz="1400" dirty="0" smtClean="0"/>
              <a:t>mogą definiować </a:t>
            </a:r>
            <a:r>
              <a:rPr lang="pl-PL" sz="1400" dirty="0" smtClean="0"/>
              <a:t>własne szablony do </a:t>
            </a:r>
            <a:r>
              <a:rPr lang="pl-PL" sz="1400" dirty="0" smtClean="0"/>
              <a:t>późniejszego wykorzystania </a:t>
            </a:r>
            <a:r>
              <a:rPr lang="pl-PL" sz="1400" dirty="0" smtClean="0"/>
              <a:t>na innych komputerach</a:t>
            </a:r>
            <a:r>
              <a:rPr lang="pl-PL" sz="1400" dirty="0" smtClean="0"/>
              <a:t>.</a:t>
            </a:r>
          </a:p>
          <a:p>
            <a:r>
              <a:rPr lang="pl-PL" sz="1400" dirty="0" smtClean="0"/>
              <a:t>Przystawka Szablony zabezpieczeń służy do modyfikacji oraz tworzenia własnych </a:t>
            </a:r>
            <a:r>
              <a:rPr lang="pl-PL" sz="1400" dirty="0" smtClean="0"/>
              <a:t>ustawień zasad </a:t>
            </a:r>
            <a:r>
              <a:rPr lang="pl-PL" sz="1400" dirty="0" smtClean="0"/>
              <a:t>grupy. </a:t>
            </a:r>
            <a:endParaRPr lang="pl-PL" sz="1400" dirty="0" smtClean="0"/>
          </a:p>
          <a:p>
            <a:r>
              <a:rPr lang="pl-PL" sz="1400" dirty="0" smtClean="0"/>
              <a:t>Fizycznie </a:t>
            </a:r>
            <a:r>
              <a:rPr lang="pl-PL" sz="1400" dirty="0" smtClean="0"/>
              <a:t>szablony to pliki z rozszerzeniem INF, przechowywane w </a:t>
            </a:r>
            <a:r>
              <a:rPr lang="pl-PL" sz="1400" dirty="0" smtClean="0"/>
              <a:t>katalogu Folder </a:t>
            </a:r>
            <a:r>
              <a:rPr lang="pl-PL" sz="1400" dirty="0" err="1" smtClean="0"/>
              <a:t>systemowy\security\templates</a:t>
            </a:r>
            <a:r>
              <a:rPr lang="pl-PL" sz="1400" dirty="0" smtClean="0"/>
              <a:t>. </a:t>
            </a:r>
            <a:endParaRPr lang="pl-PL" sz="1400" dirty="0" smtClean="0"/>
          </a:p>
          <a:p>
            <a:r>
              <a:rPr lang="pl-PL" sz="1400" dirty="0" smtClean="0"/>
              <a:t>Po </a:t>
            </a:r>
            <a:r>
              <a:rPr lang="pl-PL" sz="1400" dirty="0" smtClean="0"/>
              <a:t>uruchomieniu przystawki zobaczysz </a:t>
            </a:r>
            <a:r>
              <a:rPr lang="pl-PL" sz="1400" dirty="0" smtClean="0"/>
              <a:t>listę dostępnych </a:t>
            </a:r>
            <a:r>
              <a:rPr lang="pl-PL" sz="1400" dirty="0" smtClean="0"/>
              <a:t>szablonów systemu. Rozwijając każdy z nich, sprawdzisz, jakie parametry </a:t>
            </a:r>
            <a:r>
              <a:rPr lang="pl-PL" sz="1400" dirty="0" smtClean="0"/>
              <a:t>są przez </a:t>
            </a:r>
            <a:r>
              <a:rPr lang="pl-PL" sz="1400" dirty="0" smtClean="0"/>
              <a:t>niego nanoszone.</a:t>
            </a:r>
            <a:endParaRPr lang="pl-PL" sz="1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6000760" y="1000108"/>
            <a:ext cx="2905132" cy="508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85852" y="1857364"/>
            <a:ext cx="7624786" cy="4722208"/>
          </a:xfrm>
        </p:spPr>
        <p:txBody>
          <a:bodyPr>
            <a:noAutofit/>
          </a:bodyPr>
          <a:lstStyle/>
          <a:p>
            <a:pPr algn="ctr"/>
            <a:r>
              <a:rPr lang="pl-PL" sz="1800" dirty="0" smtClean="0"/>
              <a:t>Przystawka Szablony zabezpieczeń pozwala na definiowanie oraz modyfikację </a:t>
            </a:r>
            <a:r>
              <a:rPr lang="pl-PL" sz="1800" dirty="0" smtClean="0"/>
              <a:t>szablonów przystawki </a:t>
            </a:r>
            <a:r>
              <a:rPr lang="pl-PL" sz="1800" dirty="0" smtClean="0"/>
              <a:t>Zasady grupy</a:t>
            </a:r>
            <a:r>
              <a:rPr lang="pl-PL" sz="1800" dirty="0" smtClean="0"/>
              <a:t>. </a:t>
            </a:r>
          </a:p>
          <a:p>
            <a:pPr algn="ctr"/>
            <a:r>
              <a:rPr lang="pl-PL" sz="1600" dirty="0" smtClean="0"/>
              <a:t> </a:t>
            </a:r>
            <a:r>
              <a:rPr lang="pl-PL" sz="1600" dirty="0" smtClean="0"/>
              <a:t>W celu wdrożenia przygotowanych ustawień posłuż </a:t>
            </a:r>
            <a:r>
              <a:rPr lang="pl-PL" sz="1600" dirty="0" smtClean="0"/>
              <a:t>się przystawką</a:t>
            </a:r>
            <a:endParaRPr lang="pl-PL" sz="1600" dirty="0" smtClean="0"/>
          </a:p>
          <a:p>
            <a:pPr algn="ctr"/>
            <a:r>
              <a:rPr lang="pl-PL" sz="1600" dirty="0" smtClean="0"/>
              <a:t>Konfiguracja i analiza zabezpieczeń. Dzięki niej nie tylko łatwo przeniesiesz </a:t>
            </a:r>
            <a:r>
              <a:rPr lang="pl-PL" sz="1600" dirty="0" smtClean="0"/>
              <a:t>skonfigurowane opcje </a:t>
            </a:r>
            <a:r>
              <a:rPr lang="pl-PL" sz="1600" dirty="0" smtClean="0"/>
              <a:t>do systemu, ale także będziesz mógł przeanalizować, jakie różnice występują </a:t>
            </a:r>
            <a:r>
              <a:rPr lang="pl-PL" sz="1600" dirty="0" smtClean="0"/>
              <a:t>między ustawieniami </a:t>
            </a:r>
            <a:r>
              <a:rPr lang="pl-PL" sz="1600" dirty="0" smtClean="0"/>
              <a:t>komputera a tym, co zostanie przypisane przez szablon. Po </a:t>
            </a:r>
            <a:r>
              <a:rPr lang="pl-PL" sz="1600" dirty="0" smtClean="0"/>
              <a:t>załadowaniu przystawki </a:t>
            </a:r>
            <a:r>
              <a:rPr lang="pl-PL" sz="1600" dirty="0" smtClean="0"/>
              <a:t>konieczne jest utworzenie bazy danych analizy. W tym celu kliknij </a:t>
            </a:r>
            <a:r>
              <a:rPr lang="pl-PL" sz="1600" dirty="0" smtClean="0"/>
              <a:t>prawym przyciskiem </a:t>
            </a:r>
            <a:r>
              <a:rPr lang="pl-PL" sz="1600" dirty="0" smtClean="0"/>
              <a:t>myszy główny folder Konfiguracji i analizy zabezpieczeń, a następnie </a:t>
            </a:r>
            <a:r>
              <a:rPr lang="pl-PL" sz="1600" dirty="0" smtClean="0"/>
              <a:t>wybierz polecenie </a:t>
            </a:r>
            <a:r>
              <a:rPr lang="pl-PL" sz="1600" dirty="0" smtClean="0"/>
              <a:t>Otwieranie bazy danych. Baza analizy służy do porównywania bieżących </a:t>
            </a:r>
            <a:r>
              <a:rPr lang="pl-PL" sz="1600" dirty="0" smtClean="0"/>
              <a:t>ustawień komputera </a:t>
            </a:r>
            <a:r>
              <a:rPr lang="pl-PL" sz="1600" dirty="0" smtClean="0"/>
              <a:t>z tymi, które będą wprowadzone przez szablon. Po wprowadzeniu nazwy </a:t>
            </a:r>
            <a:r>
              <a:rPr lang="pl-PL" sz="1600" dirty="0" smtClean="0"/>
              <a:t>nowej bazy </a:t>
            </a:r>
            <a:r>
              <a:rPr lang="pl-PL" sz="1600" dirty="0" smtClean="0"/>
              <a:t>wskaż szablon, który chcesz do niej zaimportować. Następnie możesz </a:t>
            </a:r>
            <a:r>
              <a:rPr lang="pl-PL" sz="1600" dirty="0" smtClean="0"/>
              <a:t>bezpośrednio nanieść </a:t>
            </a:r>
            <a:r>
              <a:rPr lang="pl-PL" sz="1600" dirty="0" smtClean="0"/>
              <a:t>zmiany konfiguracji w komputerze albo przeprowadzić analizę różnic </a:t>
            </a:r>
            <a:r>
              <a:rPr lang="pl-PL" sz="1600" dirty="0" smtClean="0"/>
              <a:t>w ustawieniach</a:t>
            </a:r>
            <a:r>
              <a:rPr lang="pl-PL" sz="1600" dirty="0" smtClean="0"/>
              <a:t>. Bardzo zalecane jest wcześniejsze skontrolowanie nanoszonych ustawień, </a:t>
            </a:r>
            <a:r>
              <a:rPr lang="pl-PL" sz="1600" dirty="0" smtClean="0"/>
              <a:t>gdyż po </a:t>
            </a:r>
            <a:r>
              <a:rPr lang="pl-PL" sz="1600" dirty="0" smtClean="0"/>
              <a:t>załadowaniu zmian nie ma prostego sposobu odwrócenia tej operacji. </a:t>
            </a:r>
            <a:r>
              <a:rPr lang="pl-PL" sz="1600" dirty="0" smtClean="0"/>
              <a:t>Rezultatem wykonanej </a:t>
            </a:r>
            <a:r>
              <a:rPr lang="pl-PL" sz="1600" dirty="0" smtClean="0"/>
              <a:t>analizy jest raport tekstowy i graficzny. Tekstowy odnotowuje zmiany </a:t>
            </a:r>
            <a:r>
              <a:rPr lang="pl-PL" sz="1600" dirty="0" smtClean="0"/>
              <a:t>w dzienniku </a:t>
            </a:r>
            <a:r>
              <a:rPr lang="pl-PL" sz="1600" dirty="0" smtClean="0"/>
              <a:t>(domyślnie </a:t>
            </a:r>
            <a:r>
              <a:rPr lang="pl-PL" sz="1600" dirty="0" err="1" smtClean="0"/>
              <a:t>nazwa_szablonu.log</a:t>
            </a:r>
            <a:r>
              <a:rPr lang="pl-PL" sz="1600" dirty="0" smtClean="0"/>
              <a:t>), natomiast graficzny wyświetla okno </a:t>
            </a:r>
            <a:r>
              <a:rPr lang="pl-PL" sz="1600" dirty="0" smtClean="0"/>
              <a:t>z ustawieniami</a:t>
            </a:r>
            <a:r>
              <a:rPr lang="pl-PL" sz="1600" dirty="0" smtClean="0"/>
              <a:t>, przy których pojawiają się ikony reprezentujące zgodność lub </a:t>
            </a:r>
            <a:r>
              <a:rPr lang="pl-PL" sz="1600" dirty="0" smtClean="0"/>
              <a:t>niezgodność modyfikowanych </a:t>
            </a:r>
            <a:r>
              <a:rPr lang="pl-PL" sz="1600" dirty="0" smtClean="0"/>
              <a:t>opcji.</a:t>
            </a:r>
            <a:endParaRPr lang="pl-PL" sz="1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b="43693"/>
          <a:stretch>
            <a:fillRect/>
          </a:stretch>
        </p:blipFill>
        <p:spPr bwMode="auto">
          <a:xfrm>
            <a:off x="3357554" y="214290"/>
            <a:ext cx="3500462" cy="177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57290" y="0"/>
            <a:ext cx="7406640" cy="3319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600" b="1" dirty="0" smtClean="0"/>
              <a:t>Narzędzia wiersza poleceń</a:t>
            </a:r>
            <a:endParaRPr lang="pl-PL" sz="1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428604"/>
            <a:ext cx="7624786" cy="6429396"/>
          </a:xfrm>
        </p:spPr>
        <p:txBody>
          <a:bodyPr>
            <a:noAutofit/>
          </a:bodyPr>
          <a:lstStyle/>
          <a:p>
            <a:pPr algn="ctr"/>
            <a:r>
              <a:rPr lang="pl-PL" sz="1400" b="1" dirty="0" smtClean="0">
                <a:solidFill>
                  <a:srgbClr val="C00000"/>
                </a:solidFill>
              </a:rPr>
              <a:t>Trzy </a:t>
            </a:r>
            <a:r>
              <a:rPr lang="pl-PL" sz="1400" b="1" dirty="0" smtClean="0">
                <a:solidFill>
                  <a:srgbClr val="C00000"/>
                </a:solidFill>
              </a:rPr>
              <a:t>główne narzędzia </a:t>
            </a:r>
            <a:r>
              <a:rPr lang="pl-PL" sz="1400" b="1" dirty="0" smtClean="0">
                <a:solidFill>
                  <a:srgbClr val="C00000"/>
                </a:solidFill>
              </a:rPr>
              <a:t>wiersza poleceń to: </a:t>
            </a:r>
            <a:r>
              <a:rPr lang="pl-PL" sz="1400" b="1" dirty="0" err="1" smtClean="0">
                <a:solidFill>
                  <a:srgbClr val="C00000"/>
                </a:solidFill>
              </a:rPr>
              <a:t>gpresult.exe</a:t>
            </a:r>
            <a:r>
              <a:rPr lang="pl-PL" sz="1400" b="1" dirty="0" smtClean="0">
                <a:solidFill>
                  <a:srgbClr val="C00000"/>
                </a:solidFill>
              </a:rPr>
              <a:t>, </a:t>
            </a:r>
            <a:r>
              <a:rPr lang="pl-PL" sz="1400" b="1" dirty="0" err="1" smtClean="0">
                <a:solidFill>
                  <a:srgbClr val="C00000"/>
                </a:solidFill>
              </a:rPr>
              <a:t>secedit.exe</a:t>
            </a:r>
            <a:r>
              <a:rPr lang="pl-PL" sz="1400" b="1" dirty="0" smtClean="0">
                <a:solidFill>
                  <a:srgbClr val="C00000"/>
                </a:solidFill>
              </a:rPr>
              <a:t> oraz </a:t>
            </a:r>
            <a:r>
              <a:rPr lang="pl-PL" sz="1400" b="1" dirty="0" err="1" smtClean="0">
                <a:solidFill>
                  <a:srgbClr val="C00000"/>
                </a:solidFill>
              </a:rPr>
              <a:t>gpupdate.exe</a:t>
            </a:r>
            <a:r>
              <a:rPr lang="pl-PL" sz="1400" b="1" dirty="0" smtClean="0">
                <a:solidFill>
                  <a:srgbClr val="C00000"/>
                </a:solidFill>
              </a:rPr>
              <a:t>.</a:t>
            </a:r>
          </a:p>
          <a:p>
            <a:endParaRPr lang="pl-PL" sz="1200" b="1" dirty="0" smtClean="0"/>
          </a:p>
          <a:p>
            <a:r>
              <a:rPr lang="pl-PL" sz="1100" b="1" u="sng" dirty="0" err="1" smtClean="0">
                <a:solidFill>
                  <a:srgbClr val="C00000"/>
                </a:solidFill>
              </a:rPr>
              <a:t>Gpresult.exe</a:t>
            </a:r>
            <a:r>
              <a:rPr lang="pl-PL" sz="1100" dirty="0" smtClean="0">
                <a:solidFill>
                  <a:srgbClr val="C00000"/>
                </a:solidFill>
              </a:rPr>
              <a:t> </a:t>
            </a:r>
            <a:r>
              <a:rPr lang="pl-PL" sz="1100" dirty="0" smtClean="0"/>
              <a:t>służący do wyświetlania konfiguracji oraz do generowania wynikowego</a:t>
            </a:r>
          </a:p>
          <a:p>
            <a:r>
              <a:rPr lang="pl-PL" sz="1100" dirty="0" smtClean="0"/>
              <a:t>zestawienia zasad. Zastosowanie </a:t>
            </a:r>
            <a:r>
              <a:rPr lang="pl-PL" sz="1100" dirty="0" err="1" smtClean="0"/>
              <a:t>Gpresult</a:t>
            </a:r>
            <a:r>
              <a:rPr lang="pl-PL" sz="1100" dirty="0" smtClean="0"/>
              <a:t> jest niezmiernie istotne, gdy zasady spływają z</a:t>
            </a:r>
          </a:p>
          <a:p>
            <a:r>
              <a:rPr lang="pl-PL" sz="1100" dirty="0" smtClean="0"/>
              <a:t>wielu źródeł. Możesz wówczas w prosty sposób ustalić, które ustawienia są efektywne.</a:t>
            </a:r>
          </a:p>
          <a:p>
            <a:r>
              <a:rPr lang="pl-PL" sz="1100" dirty="0" smtClean="0"/>
              <a:t>Na największą uwagę zasługują parametry /v oraz /z narzędzia, zwiększające liczbę</a:t>
            </a:r>
          </a:p>
          <a:p>
            <a:r>
              <a:rPr lang="pl-PL" sz="1100" dirty="0" smtClean="0"/>
              <a:t>wyświetlanych informacji, i parametr /s, dzięki któremu można pobrać informacje z innego</a:t>
            </a:r>
          </a:p>
          <a:p>
            <a:r>
              <a:rPr lang="pl-PL" sz="1100" dirty="0" smtClean="0"/>
              <a:t>komputera</a:t>
            </a:r>
            <a:r>
              <a:rPr lang="pl-PL" sz="1100" dirty="0" smtClean="0"/>
              <a:t>.</a:t>
            </a:r>
          </a:p>
          <a:p>
            <a:endParaRPr lang="pl-PL" sz="1100" dirty="0" smtClean="0"/>
          </a:p>
          <a:p>
            <a:r>
              <a:rPr lang="pl-PL" sz="1100" b="1" u="sng" dirty="0" err="1" smtClean="0">
                <a:solidFill>
                  <a:srgbClr val="C00000"/>
                </a:solidFill>
              </a:rPr>
              <a:t>Secedit.exe</a:t>
            </a:r>
            <a:r>
              <a:rPr lang="pl-PL" sz="1100" b="1" u="sng" dirty="0" smtClean="0">
                <a:solidFill>
                  <a:srgbClr val="C00000"/>
                </a:solidFill>
              </a:rPr>
              <a:t> </a:t>
            </a:r>
            <a:r>
              <a:rPr lang="pl-PL" sz="1100" dirty="0" smtClean="0"/>
              <a:t>jest tekstowym odpowiednikiem przystawki Konfiguracja i analiza zabezpieczeń.</a:t>
            </a:r>
          </a:p>
          <a:p>
            <a:r>
              <a:rPr lang="pl-PL" sz="1100" dirty="0" smtClean="0"/>
              <a:t>Służy do analizowania i przypisywania ustawień zasad zgromadzonych w plikach szablonów.</a:t>
            </a:r>
          </a:p>
          <a:p>
            <a:r>
              <a:rPr lang="pl-PL" sz="1100" dirty="0" smtClean="0"/>
              <a:t>Jeśli zechcesz zastosować szablon, przeanalizować jego użycie czy sprawdzić poprawność</a:t>
            </a:r>
          </a:p>
          <a:p>
            <a:r>
              <a:rPr lang="pl-PL" sz="1100" dirty="0" smtClean="0"/>
              <a:t>składni, wystarczy wpisać </a:t>
            </a:r>
            <a:r>
              <a:rPr lang="pl-PL" sz="1100" dirty="0" err="1" smtClean="0"/>
              <a:t>secedit.exe</a:t>
            </a:r>
            <a:r>
              <a:rPr lang="pl-PL" sz="1100" dirty="0" smtClean="0"/>
              <a:t> z odpowiednim parametrem. Narzędzie sprawdza się</a:t>
            </a:r>
          </a:p>
          <a:p>
            <a:r>
              <a:rPr lang="pl-PL" sz="1100" dirty="0" smtClean="0"/>
              <a:t>najlepiej w zadaniach związanych z nadawaniem zasad na komputerach zdalnych</a:t>
            </a:r>
            <a:r>
              <a:rPr lang="pl-PL" sz="1100" dirty="0" smtClean="0"/>
              <a:t>.</a:t>
            </a:r>
          </a:p>
          <a:p>
            <a:endParaRPr lang="pl-PL" sz="1100" dirty="0" smtClean="0"/>
          </a:p>
          <a:p>
            <a:r>
              <a:rPr lang="pl-PL" sz="1100" b="1" u="sng" dirty="0" err="1" smtClean="0">
                <a:solidFill>
                  <a:srgbClr val="C00000"/>
                </a:solidFill>
              </a:rPr>
              <a:t>G</a:t>
            </a:r>
            <a:r>
              <a:rPr lang="pl-PL" sz="1100" b="1" u="sng" dirty="0" err="1" smtClean="0">
                <a:solidFill>
                  <a:srgbClr val="C00000"/>
                </a:solidFill>
              </a:rPr>
              <a:t>pupdate.exe</a:t>
            </a:r>
            <a:r>
              <a:rPr lang="pl-PL" sz="1100" dirty="0" smtClean="0"/>
              <a:t> </a:t>
            </a:r>
            <a:r>
              <a:rPr lang="pl-PL" sz="1100" dirty="0" smtClean="0"/>
              <a:t>- służy do odświeżania zasad przypisanych użytkownikowi</a:t>
            </a:r>
          </a:p>
          <a:p>
            <a:r>
              <a:rPr lang="pl-PL" sz="1100" dirty="0" smtClean="0"/>
              <a:t>lub komputerowi. Domyślnie system automatycznie aktualizuje zmiany nanoszone w</a:t>
            </a:r>
          </a:p>
          <a:p>
            <a:r>
              <a:rPr lang="pl-PL" sz="1100" dirty="0" smtClean="0"/>
              <a:t>założeniach systemowych co określony interwał. Zarówno komputery, jak i użytkownicy</a:t>
            </a:r>
          </a:p>
          <a:p>
            <a:r>
              <a:rPr lang="pl-PL" sz="1100" dirty="0" smtClean="0"/>
              <a:t>mają po 90 minut. Jeśli chcesz, aby zasady odświeżane były szybciej, zmień parametry</a:t>
            </a:r>
          </a:p>
          <a:p>
            <a:r>
              <a:rPr lang="pl-PL" sz="1100" dirty="0" smtClean="0"/>
              <a:t>ustawień Konfiguracja komputera | Szablony administracyjne | System | Zasady grupy |</a:t>
            </a:r>
          </a:p>
          <a:p>
            <a:r>
              <a:rPr lang="pl-PL" sz="1100" dirty="0" smtClean="0"/>
              <a:t>Interwał odświeżania zasad grupy dla komputerów oraz Konfiguracja użytkownika | Szablony</a:t>
            </a:r>
          </a:p>
          <a:p>
            <a:r>
              <a:rPr lang="pl-PL" sz="1100" dirty="0" smtClean="0"/>
              <a:t>administracyjne | System | Zasady grupy | Interwał odświeżania zasad grupy dla</a:t>
            </a:r>
          </a:p>
          <a:p>
            <a:r>
              <a:rPr lang="pl-PL" sz="1100" dirty="0" smtClean="0"/>
              <a:t>użytkowników. Polecenie </a:t>
            </a:r>
            <a:r>
              <a:rPr lang="pl-PL" sz="1100" dirty="0" err="1" smtClean="0"/>
              <a:t>gpupdate.exe</a:t>
            </a:r>
            <a:r>
              <a:rPr lang="pl-PL" sz="1100" dirty="0" smtClean="0"/>
              <a:t> służy do wymuszenia natychmiastowej aktualizacji</a:t>
            </a:r>
          </a:p>
          <a:p>
            <a:r>
              <a:rPr lang="pl-PL" sz="1100" dirty="0" smtClean="0"/>
              <a:t>zasad. Jeśli na przykład dokonasz istotnej aktualizacji ustawień komputera i zechcesz ją jak</a:t>
            </a:r>
          </a:p>
          <a:p>
            <a:r>
              <a:rPr lang="pl-PL" sz="1100" dirty="0" smtClean="0"/>
              <a:t>najszybciej zastosować, wpisz w wierszu poleceń: </a:t>
            </a:r>
            <a:r>
              <a:rPr lang="pl-PL" sz="1100" dirty="0" err="1" smtClean="0"/>
              <a:t>gpupdate</a:t>
            </a:r>
            <a:r>
              <a:rPr lang="pl-PL" sz="1100" dirty="0" smtClean="0"/>
              <a:t>/</a:t>
            </a:r>
            <a:r>
              <a:rPr lang="pl-PL" sz="1100" dirty="0" err="1" smtClean="0"/>
              <a:t>target:computer</a:t>
            </a:r>
            <a:r>
              <a:rPr lang="pl-PL" sz="1100" dirty="0" smtClean="0"/>
              <a:t>. Wydanie</a:t>
            </a:r>
          </a:p>
          <a:p>
            <a:r>
              <a:rPr lang="pl-PL" sz="1100" dirty="0" smtClean="0"/>
              <a:t>polecenia bez parametrów aktualizuje ustawienia dla użytkownika i komputera</a:t>
            </a:r>
            <a:r>
              <a:rPr lang="pl-PL" sz="1200" dirty="0" smtClean="0"/>
              <a:t>.</a:t>
            </a:r>
            <a:endParaRPr lang="pl-PL" sz="1200" dirty="0"/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00100" y="4714884"/>
            <a:ext cx="7406640" cy="1472184"/>
          </a:xfrm>
        </p:spPr>
        <p:txBody>
          <a:bodyPr anchor="t"/>
          <a:lstStyle/>
          <a:p>
            <a:pPr algn="ctr"/>
            <a:r>
              <a:rPr lang="pl-PL" dirty="0" smtClean="0"/>
              <a:t>KONIEC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285728"/>
            <a:ext cx="7406640" cy="3714776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/>
              <a:t>Zaprezentowałam kilka najważniejszych gałęzi </a:t>
            </a:r>
          </a:p>
          <a:p>
            <a:pPr algn="ctr"/>
            <a:r>
              <a:rPr lang="pl-PL" sz="2400" dirty="0" smtClean="0"/>
              <a:t>przystawki Zasady grupy. </a:t>
            </a:r>
          </a:p>
          <a:p>
            <a:pPr algn="ctr"/>
            <a:r>
              <a:rPr lang="pl-PL" sz="2400" dirty="0" smtClean="0"/>
              <a:t>Zasady te obejmują ustawienia dla komputera </a:t>
            </a:r>
          </a:p>
          <a:p>
            <a:pPr algn="ctr"/>
            <a:r>
              <a:rPr lang="pl-PL" sz="2400" dirty="0" smtClean="0"/>
              <a:t>oraz dla użytkownika. </a:t>
            </a:r>
          </a:p>
          <a:p>
            <a:pPr algn="ctr"/>
            <a:r>
              <a:rPr lang="pl-PL" sz="2400" dirty="0" smtClean="0"/>
              <a:t>Można zaryzykować stwierdzenie, </a:t>
            </a:r>
            <a:r>
              <a:rPr lang="pl-PL" sz="2400" dirty="0" smtClean="0"/>
              <a:t> że </a:t>
            </a:r>
            <a:r>
              <a:rPr lang="pl-PL" sz="2400" dirty="0" smtClean="0"/>
              <a:t>dzięki </a:t>
            </a:r>
          </a:p>
          <a:p>
            <a:pPr algn="ctr"/>
            <a:r>
              <a:rPr lang="pl-PL" sz="2400" dirty="0" smtClean="0"/>
              <a:t>zasadom grup można skonfigurować każdy element systemu począwszy od instalacji oprogramowania przez</a:t>
            </a:r>
          </a:p>
          <a:p>
            <a:pPr algn="ctr"/>
            <a:r>
              <a:rPr lang="pl-PL" sz="2400" dirty="0" smtClean="0"/>
              <a:t> konfiguracje środowiska użytkownika po zaawansowane opcje zabezpieczeń.</a:t>
            </a:r>
            <a:endParaRPr lang="pl-PL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214290"/>
            <a:ext cx="7406640" cy="6643710"/>
          </a:xfrm>
        </p:spPr>
        <p:txBody>
          <a:bodyPr>
            <a:normAutofit/>
          </a:bodyPr>
          <a:lstStyle/>
          <a:p>
            <a:r>
              <a:rPr lang="pl-PL" sz="1700" dirty="0" smtClean="0"/>
              <a:t>Za pomocą przystawki Zasady grupy można określić ustawienia zasad dla następujących zasad:</a:t>
            </a:r>
          </a:p>
          <a:p>
            <a:r>
              <a:rPr lang="pl-PL" sz="1700" dirty="0" smtClean="0"/>
              <a:t>• </a:t>
            </a:r>
            <a:r>
              <a:rPr lang="pl-PL" sz="1700" b="1" u="sng" dirty="0" smtClean="0"/>
              <a:t>Zasady oparte na rejestrze.</a:t>
            </a:r>
          </a:p>
          <a:p>
            <a:r>
              <a:rPr lang="pl-PL" sz="1700" dirty="0" smtClean="0"/>
              <a:t>Zawierają zasady grupy dla systemu operacyjnego Windows XP i jego składników oraz dla programów. Aby zarządzać tymi ustawieniami, należy użyć węzła Szablony administracyjne w przystawce Zasady grupy.</a:t>
            </a:r>
          </a:p>
          <a:p>
            <a:r>
              <a:rPr lang="pl-PL" sz="1700" dirty="0" smtClean="0"/>
              <a:t>• </a:t>
            </a:r>
            <a:r>
              <a:rPr lang="pl-PL" sz="1700" b="1" u="sng" dirty="0" smtClean="0"/>
              <a:t>Opcje zabezpieczeń.</a:t>
            </a:r>
          </a:p>
          <a:p>
            <a:r>
              <a:rPr lang="pl-PL" sz="1700" dirty="0" smtClean="0"/>
              <a:t>Zawierają opcje ustawień zabezpieczeń dla komputera lokalnego, domeny i sieci.</a:t>
            </a:r>
          </a:p>
          <a:p>
            <a:r>
              <a:rPr lang="pl-PL" sz="1700" dirty="0" smtClean="0"/>
              <a:t>• </a:t>
            </a:r>
            <a:r>
              <a:rPr lang="pl-PL" sz="1700" b="1" u="sng" dirty="0" smtClean="0"/>
              <a:t>Opcje instalacji i konserwacji oprogramowania.</a:t>
            </a:r>
          </a:p>
          <a:p>
            <a:r>
              <a:rPr lang="pl-PL" sz="1700" dirty="0" smtClean="0"/>
              <a:t>Są używane do centralnego zarządzania instalacjami, aktualizacjami i usuwaniem programów.</a:t>
            </a:r>
          </a:p>
          <a:p>
            <a:r>
              <a:rPr lang="pl-PL" sz="1700" dirty="0" smtClean="0"/>
              <a:t>• </a:t>
            </a:r>
            <a:r>
              <a:rPr lang="pl-PL" sz="1700" b="1" u="sng" dirty="0" smtClean="0"/>
              <a:t>Opcje skryptów.</a:t>
            </a:r>
          </a:p>
          <a:p>
            <a:r>
              <a:rPr lang="pl-PL" sz="1700" dirty="0" smtClean="0"/>
              <a:t>Są to skrypty uruchamiania i zamykania komputera oraz logowania i </a:t>
            </a:r>
            <a:r>
              <a:rPr lang="pl-PL" sz="1700" dirty="0" err="1" smtClean="0"/>
              <a:t>wylogowywania</a:t>
            </a:r>
            <a:endParaRPr lang="pl-PL" sz="1700" dirty="0" smtClean="0"/>
          </a:p>
          <a:p>
            <a:r>
              <a:rPr lang="pl-PL" sz="1700" dirty="0" smtClean="0"/>
              <a:t>użytkownika.</a:t>
            </a:r>
          </a:p>
          <a:p>
            <a:r>
              <a:rPr lang="pl-PL" sz="1700" dirty="0" smtClean="0"/>
              <a:t>• </a:t>
            </a:r>
            <a:r>
              <a:rPr lang="pl-PL" sz="1700" b="1" u="sng" dirty="0" smtClean="0"/>
              <a:t>Opcje </a:t>
            </a:r>
            <a:r>
              <a:rPr lang="pl-PL" sz="1700" b="1" u="sng" dirty="0" err="1" smtClean="0"/>
              <a:t>przekierowania</a:t>
            </a:r>
            <a:r>
              <a:rPr lang="pl-PL" sz="1700" b="1" u="sng" dirty="0" smtClean="0"/>
              <a:t> folderów.</a:t>
            </a:r>
          </a:p>
          <a:p>
            <a:r>
              <a:rPr lang="pl-PL" sz="1700" dirty="0" smtClean="0"/>
              <a:t>Pozwalają administratorom </a:t>
            </a:r>
            <a:r>
              <a:rPr lang="pl-PL" sz="1700" dirty="0" err="1" smtClean="0"/>
              <a:t>przekierowywać</a:t>
            </a:r>
            <a:r>
              <a:rPr lang="pl-PL" sz="1700" dirty="0" smtClean="0"/>
              <a:t> specjalne foldery użytkowników do sieci.</a:t>
            </a:r>
          </a:p>
          <a:p>
            <a:r>
              <a:rPr lang="pl-PL" sz="1700" dirty="0" smtClean="0"/>
              <a:t>Za pomocą zasad grupy można raz zdefiniować stan środowiska pracy użytkowników i polegać na systemie, jeśli chodzi o wymuszenie zdefiniowanych zasad.</a:t>
            </a:r>
          </a:p>
          <a:p>
            <a:endParaRPr lang="pl-PL" sz="17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40210"/>
          </a:xfrm>
        </p:spPr>
        <p:txBody>
          <a:bodyPr anchor="t">
            <a:normAutofit/>
          </a:bodyPr>
          <a:lstStyle/>
          <a:p>
            <a:pPr algn="ctr"/>
            <a:r>
              <a:rPr lang="pl-PL" sz="3200" b="1" dirty="0" smtClean="0"/>
              <a:t>Jak uruchomić edytor zasad grupy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4282" y="1071546"/>
            <a:ext cx="8624918" cy="5643602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 smtClean="0">
                <a:solidFill>
                  <a:srgbClr val="C00000"/>
                </a:solidFill>
              </a:rPr>
              <a:t>	Aby korzystać z edytora zasad grupy, trzeba się zalogować na 	komputerze przy użyciu konta z uprawnieniami administratora!!!</a:t>
            </a:r>
          </a:p>
          <a:p>
            <a:endParaRPr lang="pl-PL" sz="1800" b="1" dirty="0" smtClean="0">
              <a:solidFill>
                <a:srgbClr val="C00000"/>
              </a:solidFill>
            </a:endParaRPr>
          </a:p>
          <a:p>
            <a:endParaRPr lang="pl-PL" sz="1800" b="1" dirty="0" smtClean="0">
              <a:solidFill>
                <a:srgbClr val="C00000"/>
              </a:solidFill>
            </a:endParaRPr>
          </a:p>
          <a:p>
            <a:endParaRPr lang="pl-PL" sz="1800" b="1" dirty="0" smtClean="0">
              <a:solidFill>
                <a:srgbClr val="C00000"/>
              </a:solidFill>
            </a:endParaRPr>
          </a:p>
          <a:p>
            <a:endParaRPr lang="pl-PL" sz="1800" b="1" dirty="0" smtClean="0">
              <a:solidFill>
                <a:srgbClr val="C00000"/>
              </a:solidFill>
            </a:endParaRPr>
          </a:p>
          <a:p>
            <a:endParaRPr lang="pl-PL" sz="1800" b="1" dirty="0" smtClean="0">
              <a:solidFill>
                <a:srgbClr val="C00000"/>
              </a:solidFill>
            </a:endParaRPr>
          </a:p>
          <a:p>
            <a:endParaRPr lang="pl-PL" sz="1800" b="1" dirty="0" smtClean="0">
              <a:solidFill>
                <a:srgbClr val="C00000"/>
              </a:solidFill>
            </a:endParaRPr>
          </a:p>
          <a:p>
            <a:endParaRPr lang="pl-PL" sz="1800" b="1" dirty="0" smtClean="0">
              <a:solidFill>
                <a:srgbClr val="C00000"/>
              </a:solidFill>
            </a:endParaRPr>
          </a:p>
          <a:p>
            <a:endParaRPr lang="pl-PL" sz="1800" b="1" dirty="0" smtClean="0">
              <a:solidFill>
                <a:srgbClr val="C00000"/>
              </a:solidFill>
            </a:endParaRPr>
          </a:p>
          <a:p>
            <a:endParaRPr lang="pl-PL" sz="1800" b="1" dirty="0" smtClean="0">
              <a:solidFill>
                <a:srgbClr val="C00000"/>
              </a:solidFill>
            </a:endParaRPr>
          </a:p>
          <a:p>
            <a:endParaRPr lang="pl-PL" sz="1800" b="1" dirty="0" smtClean="0">
              <a:solidFill>
                <a:srgbClr val="C00000"/>
              </a:solidFill>
            </a:endParaRPr>
          </a:p>
          <a:p>
            <a:r>
              <a:rPr lang="pl-PL" sz="1050" dirty="0" smtClean="0"/>
              <a:t>1. Kliknij przycisk </a:t>
            </a:r>
            <a:r>
              <a:rPr lang="pl-PL" sz="1050" b="1" dirty="0" smtClean="0"/>
              <a:t>Start</a:t>
            </a:r>
            <a:r>
              <a:rPr lang="pl-PL" sz="1050" dirty="0" smtClean="0"/>
              <a:t>, a następnie kliknij polecenie </a:t>
            </a:r>
            <a:r>
              <a:rPr lang="pl-PL" sz="1050" b="1" dirty="0" smtClean="0"/>
              <a:t>Uruchom.</a:t>
            </a:r>
          </a:p>
          <a:p>
            <a:r>
              <a:rPr lang="pl-PL" sz="1050" dirty="0" smtClean="0"/>
              <a:t>2. W polu Otwórz wpisz polecenie </a:t>
            </a:r>
            <a:r>
              <a:rPr lang="pl-PL" sz="1050" b="1" dirty="0" smtClean="0"/>
              <a:t>mmc, </a:t>
            </a:r>
            <a:r>
              <a:rPr lang="pl-PL" sz="1050" dirty="0" smtClean="0"/>
              <a:t>a następnie kliknij przycisk </a:t>
            </a:r>
            <a:r>
              <a:rPr lang="pl-PL" sz="1050" b="1" dirty="0" smtClean="0"/>
              <a:t>OK.</a:t>
            </a:r>
          </a:p>
          <a:p>
            <a:r>
              <a:rPr lang="pl-PL" sz="1050" dirty="0" smtClean="0"/>
              <a:t>3. W menu </a:t>
            </a:r>
            <a:r>
              <a:rPr lang="pl-PL" sz="1050" b="1" dirty="0" smtClean="0"/>
              <a:t>Plik </a:t>
            </a:r>
            <a:r>
              <a:rPr lang="pl-PL" sz="1050" dirty="0" smtClean="0"/>
              <a:t>kliknij polecenie </a:t>
            </a:r>
            <a:r>
              <a:rPr lang="pl-PL" sz="1050" b="1" dirty="0" smtClean="0"/>
              <a:t>Dodaj/Usuń przystawkę.</a:t>
            </a:r>
          </a:p>
          <a:p>
            <a:r>
              <a:rPr lang="pl-PL" sz="1050" dirty="0" smtClean="0"/>
              <a:t>4. Kliknij przycisk </a:t>
            </a:r>
            <a:r>
              <a:rPr lang="pl-PL" sz="1050" b="1" dirty="0" smtClean="0"/>
              <a:t>Dodaj.</a:t>
            </a:r>
          </a:p>
          <a:p>
            <a:r>
              <a:rPr lang="pl-PL" sz="1050" dirty="0" smtClean="0"/>
              <a:t>5. W obszarze Dostępne przystawki autonomiczne, kliknij pozycję </a:t>
            </a:r>
            <a:r>
              <a:rPr lang="pl-PL" sz="1050" b="1" dirty="0" smtClean="0"/>
              <a:t>Zasady grupy,</a:t>
            </a:r>
            <a:r>
              <a:rPr lang="pl-PL" sz="1050" dirty="0" smtClean="0"/>
              <a:t> a</a:t>
            </a:r>
          </a:p>
          <a:p>
            <a:r>
              <a:rPr lang="pl-PL" sz="1050" dirty="0" smtClean="0"/>
              <a:t>następnie kliknij przycisk </a:t>
            </a:r>
            <a:r>
              <a:rPr lang="pl-PL" sz="1050" b="1" dirty="0" smtClean="0"/>
              <a:t>Dodaj.</a:t>
            </a:r>
            <a:endParaRPr lang="pl-PL" sz="1050" b="1" dirty="0" smtClean="0">
              <a:solidFill>
                <a:srgbClr val="C00000"/>
              </a:solidFill>
            </a:endParaRPr>
          </a:p>
        </p:txBody>
      </p:sp>
      <p:pic>
        <p:nvPicPr>
          <p:cNvPr id="4" name="Obraz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643050"/>
            <a:ext cx="2714644" cy="3383656"/>
          </a:xfrm>
          <a:prstGeom prst="rect">
            <a:avLst/>
          </a:prstGeom>
        </p:spPr>
      </p:pic>
      <p:pic>
        <p:nvPicPr>
          <p:cNvPr id="5" name="Obraz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1785926"/>
            <a:ext cx="5036633" cy="3523450"/>
          </a:xfrm>
          <a:prstGeom prst="rect">
            <a:avLst/>
          </a:prstGeom>
        </p:spPr>
      </p:pic>
      <p:pic>
        <p:nvPicPr>
          <p:cNvPr id="6" name="Obraz 5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3500438"/>
            <a:ext cx="3500430" cy="30249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728" y="0"/>
            <a:ext cx="7406640" cy="92869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pl-PL" sz="3600" b="1" dirty="0" smtClean="0"/>
              <a:t>Jak korzystać z edytora zasad grupy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1000108"/>
            <a:ext cx="7624786" cy="5857892"/>
          </a:xfrm>
        </p:spPr>
        <p:txBody>
          <a:bodyPr>
            <a:normAutofit/>
          </a:bodyPr>
          <a:lstStyle/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r>
              <a:rPr lang="pl-PL" sz="1200" dirty="0" smtClean="0"/>
              <a:t>Przystawka Zasady grupy zawiera następujące główne gałęzie:</a:t>
            </a:r>
          </a:p>
          <a:p>
            <a:r>
              <a:rPr lang="pl-PL" sz="1200" dirty="0" smtClean="0"/>
              <a:t>• </a:t>
            </a:r>
            <a:r>
              <a:rPr lang="pl-PL" sz="1200" b="1" dirty="0" smtClean="0"/>
              <a:t>Konfiguracja komputera</a:t>
            </a:r>
          </a:p>
          <a:p>
            <a:r>
              <a:rPr lang="pl-PL" sz="1200" dirty="0" smtClean="0"/>
              <a:t>Administratorzy mogą używać gałęzi Konfiguracja komputera do ustawienia zasad, które są stosowane na danym komputerze niezależnie od tego, kto się na nim zaloguje. Gałąź Konfiguracja komputera zawiera zwykle </a:t>
            </a:r>
            <a:r>
              <a:rPr lang="pl-PL" sz="1200" dirty="0" err="1" smtClean="0"/>
              <a:t>podelementy</a:t>
            </a:r>
            <a:r>
              <a:rPr lang="pl-PL" sz="1200" dirty="0" smtClean="0"/>
              <a:t> związane z ustawieniami oprogramowania, ustawieniami systemu Windows oraz szablonami administracyjnymi.</a:t>
            </a:r>
          </a:p>
          <a:p>
            <a:r>
              <a:rPr lang="pl-PL" sz="1200" dirty="0" smtClean="0"/>
              <a:t>• </a:t>
            </a:r>
            <a:r>
              <a:rPr lang="pl-PL" sz="1200" b="1" dirty="0" smtClean="0"/>
              <a:t>Konfiguracja użytkownika</a:t>
            </a:r>
          </a:p>
          <a:p>
            <a:r>
              <a:rPr lang="pl-PL" sz="1200" dirty="0" smtClean="0"/>
              <a:t>Administratorzy mogą używać gałęzi Konfiguracja użytkownika do ustawienia zasad, które są stosowane do użytkowników, niezależnie od tego, na którym komputerze się zalogują.   Gałąź Konfiguracja użytkownika zawiera zwykle </a:t>
            </a:r>
            <a:r>
              <a:rPr lang="pl-PL" sz="1200" dirty="0" err="1" smtClean="0"/>
              <a:t>podelementy</a:t>
            </a:r>
            <a:r>
              <a:rPr lang="pl-PL" sz="1200" dirty="0" smtClean="0"/>
              <a:t> związane z ustawieniami oprogramowania, ustawieniami systemu Windows oraz szablonami administracyjnymi.</a:t>
            </a:r>
            <a:endParaRPr lang="pl-PL" sz="1200" dirty="0"/>
          </a:p>
        </p:txBody>
      </p:sp>
      <p:pic>
        <p:nvPicPr>
          <p:cNvPr id="4" name="Obraz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14356"/>
            <a:ext cx="5500726" cy="378219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728" y="214290"/>
            <a:ext cx="7406640" cy="1472184"/>
          </a:xfrm>
        </p:spPr>
        <p:txBody>
          <a:bodyPr anchor="t">
            <a:normAutofit/>
          </a:bodyPr>
          <a:lstStyle/>
          <a:p>
            <a:pPr algn="ctr"/>
            <a:r>
              <a:rPr lang="pl-PL" sz="3600" dirty="0" smtClean="0"/>
              <a:t>Ustawienia oprogramowania.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1000108"/>
            <a:ext cx="7624786" cy="5572164"/>
          </a:xfrm>
        </p:spPr>
        <p:txBody>
          <a:bodyPr>
            <a:normAutofit/>
          </a:bodyPr>
          <a:lstStyle/>
          <a:p>
            <a:r>
              <a:rPr lang="pl-PL" sz="1400" dirty="0" smtClean="0"/>
              <a:t>Ustawienia oprogramowania. Przystawka Zasady grup ma dwa węzły dotyczące ustawienia oprogramowania.  </a:t>
            </a:r>
          </a:p>
          <a:p>
            <a:r>
              <a:rPr lang="pl-PL" sz="1400" dirty="0" smtClean="0"/>
              <a:t>Węzeł \Konfiguracja </a:t>
            </a:r>
            <a:r>
              <a:rPr lang="pl-PL" sz="1400" dirty="0" err="1" smtClean="0"/>
              <a:t>komputera\Ustawienia</a:t>
            </a:r>
            <a:r>
              <a:rPr lang="pl-PL" sz="1400" dirty="0" smtClean="0"/>
              <a:t> oprogramowania jest przeznaczony dla ustawień oprogramowania stosowanych do użytkowników, którzy logują sie do danego komputera. Węzeł ten ma </a:t>
            </a:r>
            <a:r>
              <a:rPr lang="pl-PL" sz="1400" dirty="0" err="1" smtClean="0"/>
              <a:t>podwęzeł</a:t>
            </a:r>
            <a:r>
              <a:rPr lang="pl-PL" sz="1400" dirty="0" smtClean="0"/>
              <a:t> Instalacja oprogramowania i może mieć inne węzły umieszczone w nim przez niezależnych dostawców oprogramowania. </a:t>
            </a:r>
          </a:p>
          <a:p>
            <a:r>
              <a:rPr lang="pl-PL" sz="1400" dirty="0" smtClean="0"/>
              <a:t>Węzeł \Konfiguracja </a:t>
            </a:r>
            <a:r>
              <a:rPr lang="pl-PL" sz="1400" dirty="0" err="1" smtClean="0"/>
              <a:t>użytkownika\Ustawienia</a:t>
            </a:r>
            <a:r>
              <a:rPr lang="pl-PL" sz="1400" dirty="0" smtClean="0"/>
              <a:t> oprogramowania jest przeznaczony dla ustawień oprogramowania stosowanych do użytkowników,  niezależnie od tego, do którego komputera logują sie ci użytkownicy.  </a:t>
            </a:r>
          </a:p>
          <a:p>
            <a:r>
              <a:rPr lang="pl-PL" sz="1400" dirty="0" smtClean="0"/>
              <a:t>Węzeł ten ma </a:t>
            </a:r>
            <a:r>
              <a:rPr lang="pl-PL" sz="1400" dirty="0" err="1" smtClean="0"/>
              <a:t>podwęzeł</a:t>
            </a:r>
            <a:r>
              <a:rPr lang="pl-PL" sz="1400" dirty="0" smtClean="0"/>
              <a:t> Instalacja oprogramowania i może mieć inne węzły umieszczone w nim przez niezależnych dostawców oprogramowania.</a:t>
            </a:r>
            <a:endParaRPr lang="pl-PL" sz="1400" dirty="0"/>
          </a:p>
        </p:txBody>
      </p:sp>
      <p:pic>
        <p:nvPicPr>
          <p:cNvPr id="5" name="Obraz 4" descr="5.jpg"/>
          <p:cNvPicPr>
            <a:picLocks noChangeAspect="1"/>
          </p:cNvPicPr>
          <p:nvPr/>
        </p:nvPicPr>
        <p:blipFill>
          <a:blip r:embed="rId2"/>
          <a:srcRect b="42308"/>
          <a:stretch>
            <a:fillRect/>
          </a:stretch>
        </p:blipFill>
        <p:spPr>
          <a:xfrm>
            <a:off x="1571604" y="3714752"/>
            <a:ext cx="6688723" cy="264320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728" y="214290"/>
            <a:ext cx="7406640" cy="1472184"/>
          </a:xfrm>
        </p:spPr>
        <p:txBody>
          <a:bodyPr anchor="t">
            <a:normAutofit/>
          </a:bodyPr>
          <a:lstStyle/>
          <a:p>
            <a:pPr algn="ctr"/>
            <a:r>
              <a:rPr lang="pl-PL" sz="3600" dirty="0" smtClean="0"/>
              <a:t>Ustawienia systemu Windows. 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2976" y="1071546"/>
            <a:ext cx="7696224" cy="5786454"/>
          </a:xfrm>
        </p:spPr>
        <p:txBody>
          <a:bodyPr>
            <a:noAutofit/>
          </a:bodyPr>
          <a:lstStyle/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r>
              <a:rPr lang="pl-PL" sz="1600" dirty="0" smtClean="0"/>
              <a:t>Przystawka Zasady grup ma dwa węzły dotyczące ustawień systemu Windows.  Węzeł \Konfiguracja </a:t>
            </a:r>
            <a:r>
              <a:rPr lang="pl-PL" sz="1600" dirty="0" err="1" smtClean="0"/>
              <a:t>komputera\Ustawienia</a:t>
            </a:r>
            <a:r>
              <a:rPr lang="pl-PL" sz="1600" dirty="0" smtClean="0"/>
              <a:t> systemu Windows jest przeznaczony dla ustawień systemu Windows stosowanych do użytkowników,  którzy logują sie do danego komputera.  Węzeł ten ma dwa </a:t>
            </a:r>
            <a:r>
              <a:rPr lang="pl-PL" sz="1600" dirty="0" err="1" smtClean="0"/>
              <a:t>podwęzły</a:t>
            </a:r>
            <a:r>
              <a:rPr lang="pl-PL" sz="1600" dirty="0" smtClean="0"/>
              <a:t>:</a:t>
            </a:r>
          </a:p>
          <a:p>
            <a:r>
              <a:rPr lang="pl-PL" sz="1600" dirty="0" smtClean="0"/>
              <a:t>Ustawienia zabezpieczeń i Skrypty.   </a:t>
            </a:r>
          </a:p>
          <a:p>
            <a:r>
              <a:rPr lang="pl-PL" sz="1600" dirty="0" err="1" smtClean="0"/>
              <a:t>Wezeł</a:t>
            </a:r>
            <a:r>
              <a:rPr lang="pl-PL" sz="1600" dirty="0" smtClean="0"/>
              <a:t> \Konfiguracja </a:t>
            </a:r>
            <a:r>
              <a:rPr lang="pl-PL" sz="1600" dirty="0" err="1" smtClean="0"/>
              <a:t>użytkownika\Ustawienia</a:t>
            </a:r>
            <a:endParaRPr lang="pl-PL" sz="1600" dirty="0" smtClean="0"/>
          </a:p>
          <a:p>
            <a:r>
              <a:rPr lang="pl-PL" sz="1600" dirty="0" smtClean="0"/>
              <a:t>systemu Windows jest przeznaczony dla ustawień systemu Windows stosowanych do użytkowników,  niezależnie od tego, do którego komputera logują sie ci użytkownicy.  Węzeł ten ma trzy </a:t>
            </a:r>
            <a:r>
              <a:rPr lang="pl-PL" sz="1600" dirty="0" err="1" smtClean="0"/>
              <a:t>podwęzły</a:t>
            </a:r>
            <a:r>
              <a:rPr lang="pl-PL" sz="1600" dirty="0" smtClean="0"/>
              <a:t>: </a:t>
            </a:r>
          </a:p>
          <a:p>
            <a:r>
              <a:rPr lang="pl-PL" sz="1600" dirty="0" err="1" smtClean="0"/>
              <a:t>Przekierowanie</a:t>
            </a:r>
            <a:r>
              <a:rPr lang="pl-PL" sz="1600" dirty="0" smtClean="0"/>
              <a:t> folderu,  Ustawienia</a:t>
            </a:r>
          </a:p>
          <a:p>
            <a:r>
              <a:rPr lang="pl-PL" sz="1600" dirty="0" smtClean="0"/>
              <a:t>zabezpieczeń i Skrypty.</a:t>
            </a:r>
            <a:endParaRPr lang="pl-PL" sz="1600" dirty="0"/>
          </a:p>
        </p:txBody>
      </p:sp>
      <p:pic>
        <p:nvPicPr>
          <p:cNvPr id="4" name="Obraz 3" descr="6].jpg"/>
          <p:cNvPicPr>
            <a:picLocks noChangeAspect="1"/>
          </p:cNvPicPr>
          <p:nvPr/>
        </p:nvPicPr>
        <p:blipFill>
          <a:blip r:embed="rId2"/>
          <a:srcRect b="42527"/>
          <a:stretch>
            <a:fillRect/>
          </a:stretch>
        </p:blipFill>
        <p:spPr>
          <a:xfrm>
            <a:off x="1714480" y="857232"/>
            <a:ext cx="6553860" cy="25717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57290" y="0"/>
            <a:ext cx="7406640" cy="1472184"/>
          </a:xfrm>
        </p:spPr>
        <p:txBody>
          <a:bodyPr anchor="t"/>
          <a:lstStyle/>
          <a:p>
            <a:pPr algn="ctr"/>
            <a:r>
              <a:rPr lang="pl-PL" sz="3200" dirty="0" smtClean="0"/>
              <a:t>Szablony administracyjne. 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571480"/>
            <a:ext cx="7643866" cy="6072230"/>
          </a:xfrm>
        </p:spPr>
        <p:txBody>
          <a:bodyPr>
            <a:noAutofit/>
          </a:bodyPr>
          <a:lstStyle/>
          <a:p>
            <a:r>
              <a:rPr lang="pl-PL" sz="1400" dirty="0" smtClean="0"/>
              <a:t>Węzeł Szablony administracyjne w przystawce Zasady grup zawiera wszystkie informacje o zasadach oparte na rejestrze.  Konfiguracje użytkownika są zapisywane w kluczu </a:t>
            </a:r>
            <a:r>
              <a:rPr lang="pl-PL" sz="1400" dirty="0" err="1" smtClean="0"/>
              <a:t>HKEY_CURRENT_USER</a:t>
            </a:r>
            <a:r>
              <a:rPr lang="pl-PL" sz="1400" dirty="0" smtClean="0"/>
              <a:t> (HKCU), a konfiguracje komputera w kluczu </a:t>
            </a:r>
            <a:r>
              <a:rPr lang="pl-PL" sz="1400" dirty="0" err="1" smtClean="0"/>
              <a:t>HKEY_LOCAL_MACHINE</a:t>
            </a:r>
            <a:r>
              <a:rPr lang="pl-PL" sz="1400" dirty="0" smtClean="0"/>
              <a:t> (HKLM). Ustawienia zasad dla oprogramowania obejmują zasady grup dla programów oraz dla systemu operacyjnego Obszar nazw w </a:t>
            </a:r>
            <a:r>
              <a:rPr lang="pl-PL" sz="1400" dirty="0" err="1" smtClean="0"/>
              <a:t>węzle</a:t>
            </a:r>
            <a:r>
              <a:rPr lang="pl-PL" sz="1400" dirty="0" smtClean="0"/>
              <a:t> Szablony administracyjne jest wypełniany przy użyciu plików .</a:t>
            </a:r>
            <a:r>
              <a:rPr lang="pl-PL" sz="1400" dirty="0" err="1" smtClean="0"/>
              <a:t>adm</a:t>
            </a:r>
            <a:r>
              <a:rPr lang="pl-PL" sz="1400" dirty="0" smtClean="0"/>
              <a:t> lub przez rozszerzenie przystawki Zasady grup. Pliki .</a:t>
            </a:r>
            <a:r>
              <a:rPr lang="pl-PL" sz="1400" dirty="0" err="1" smtClean="0"/>
              <a:t>adm</a:t>
            </a:r>
            <a:r>
              <a:rPr lang="pl-PL" sz="1400" dirty="0" smtClean="0"/>
              <a:t> są instalowane automatycznie, gdy węzeł ten jest używany po raz pierwszy. </a:t>
            </a:r>
            <a:r>
              <a:rPr lang="pl-PL" sz="1400" dirty="0" err="1" smtClean="0"/>
              <a:t>Jesli</a:t>
            </a:r>
            <a:r>
              <a:rPr lang="pl-PL" sz="1400" dirty="0" smtClean="0"/>
              <a:t> planowane jest tworzenie pozycji dla węzła Szablony administracyjne, obszar nazw należy wypełnić przy użyciu </a:t>
            </a:r>
            <a:r>
              <a:rPr lang="pl-PL" sz="1400" dirty="0" err="1" smtClean="0"/>
              <a:t>nastepującej</a:t>
            </a:r>
            <a:r>
              <a:rPr lang="pl-PL" sz="1400" dirty="0" smtClean="0"/>
              <a:t> konwencji nazewniczej, która używana jest również w rejestrze: \</a:t>
            </a:r>
            <a:r>
              <a:rPr lang="pl-PL" sz="1400" dirty="0" err="1" smtClean="0"/>
              <a:t>NazwaFirmy\produkt\wersja</a:t>
            </a:r>
            <a:r>
              <a:rPr lang="pl-PL" sz="1400" dirty="0" smtClean="0"/>
              <a:t> lub \</a:t>
            </a:r>
            <a:r>
              <a:rPr lang="pl-PL" sz="1400" dirty="0" err="1" smtClean="0"/>
              <a:t>NazwaFirmy\produkt&amp;wersja</a:t>
            </a:r>
            <a:r>
              <a:rPr lang="pl-PL" sz="1400" dirty="0" smtClean="0"/>
              <a:t>. </a:t>
            </a:r>
          </a:p>
          <a:p>
            <a:endParaRPr lang="pl-PL" sz="1600" b="1" dirty="0" smtClean="0"/>
          </a:p>
          <a:p>
            <a:endParaRPr lang="pl-PL" sz="1200" b="1" dirty="0" smtClean="0"/>
          </a:p>
          <a:p>
            <a:endParaRPr lang="pl-PL" sz="1200" b="1" dirty="0" smtClean="0"/>
          </a:p>
          <a:p>
            <a:endParaRPr lang="pl-PL" sz="1200" b="1" dirty="0" smtClean="0"/>
          </a:p>
          <a:p>
            <a:endParaRPr lang="pl-PL" sz="1200" b="1" dirty="0" smtClean="0"/>
          </a:p>
          <a:p>
            <a:endParaRPr lang="pl-PL" sz="1200" b="1" dirty="0" smtClean="0"/>
          </a:p>
          <a:p>
            <a:endParaRPr lang="pl-PL" sz="1200" b="1" dirty="0" smtClean="0"/>
          </a:p>
          <a:p>
            <a:endParaRPr lang="pl-PL" sz="1200" b="1" dirty="0" smtClean="0"/>
          </a:p>
          <a:p>
            <a:endParaRPr lang="pl-PL" sz="1200" b="1" dirty="0" smtClean="0"/>
          </a:p>
          <a:p>
            <a:endParaRPr lang="pl-PL" sz="1200" b="1" dirty="0" smtClean="0"/>
          </a:p>
          <a:p>
            <a:r>
              <a:rPr lang="pl-PL" sz="1200" b="1" dirty="0" smtClean="0"/>
              <a:t>Pliki </a:t>
            </a:r>
            <a:r>
              <a:rPr lang="pl-PL" sz="1200" b="1" dirty="0" err="1" smtClean="0"/>
              <a:t>Registry.pol</a:t>
            </a:r>
            <a:endParaRPr lang="pl-PL" sz="1200" b="1" dirty="0" smtClean="0"/>
          </a:p>
          <a:p>
            <a:r>
              <a:rPr lang="pl-PL" sz="1200" dirty="0" smtClean="0"/>
              <a:t>Rozszerzenie Szablony administracyjne przystawki Zasady grup zapisuje informacje w plikach </a:t>
            </a:r>
            <a:r>
              <a:rPr lang="pl-PL" sz="1200" dirty="0" err="1" smtClean="0"/>
              <a:t>Registry.pol</a:t>
            </a:r>
            <a:r>
              <a:rPr lang="pl-PL" sz="1200" dirty="0" smtClean="0"/>
              <a:t>. Pliki te zawierają dostosowane ustawienia rejestru (określone przy użyciu przystawki Zasady grup), które maja zostać zastosowane do części rejestru związanej z komputerem lub użytkownikiem. Jeden z plików </a:t>
            </a:r>
            <a:r>
              <a:rPr lang="pl-PL" sz="1200" dirty="0" err="1" smtClean="0"/>
              <a:t>Registry.pol</a:t>
            </a:r>
            <a:r>
              <a:rPr lang="pl-PL" sz="1200" dirty="0" smtClean="0"/>
              <a:t> zawiera ustawienia rejestru, które maja zostać zastosowane do klucza </a:t>
            </a:r>
            <a:r>
              <a:rPr lang="pl-PL" sz="1200" dirty="0" err="1" smtClean="0"/>
              <a:t>HKEY_LOCAL_MACHINE</a:t>
            </a:r>
            <a:r>
              <a:rPr lang="pl-PL" sz="1200" dirty="0" smtClean="0"/>
              <a:t>. Jest on przechowywany w folderze </a:t>
            </a:r>
            <a:r>
              <a:rPr lang="pl-PL" sz="1200" dirty="0" err="1" smtClean="0"/>
              <a:t>GPT\Machine</a:t>
            </a:r>
            <a:r>
              <a:rPr lang="pl-PL" sz="1200" dirty="0" smtClean="0"/>
              <a:t>. Drugi plik </a:t>
            </a:r>
            <a:r>
              <a:rPr lang="pl-PL" sz="1200" dirty="0" err="1" smtClean="0"/>
              <a:t>Registry.pol</a:t>
            </a:r>
            <a:r>
              <a:rPr lang="pl-PL" sz="1200" dirty="0" smtClean="0"/>
              <a:t> zawiera ustawienia rejestru dla klucza </a:t>
            </a:r>
            <a:r>
              <a:rPr lang="pl-PL" sz="1200" dirty="0" err="1" smtClean="0"/>
              <a:t>HKEY_CURRENT_USER</a:t>
            </a:r>
            <a:r>
              <a:rPr lang="pl-PL" sz="1200" dirty="0" smtClean="0"/>
              <a:t>. Jest on przechowywany w folderze </a:t>
            </a:r>
            <a:r>
              <a:rPr lang="pl-PL" sz="1200" dirty="0" err="1" smtClean="0"/>
              <a:t>GPT\User</a:t>
            </a:r>
            <a:r>
              <a:rPr lang="pl-PL" sz="1200" dirty="0" smtClean="0"/>
              <a:t>.</a:t>
            </a:r>
            <a:endParaRPr lang="pl-PL" sz="1200" dirty="0"/>
          </a:p>
        </p:txBody>
      </p:sp>
      <p:pic>
        <p:nvPicPr>
          <p:cNvPr id="4" name="Obraz 3" descr="7.jpg"/>
          <p:cNvPicPr>
            <a:picLocks noChangeAspect="1"/>
          </p:cNvPicPr>
          <p:nvPr/>
        </p:nvPicPr>
        <p:blipFill>
          <a:blip r:embed="rId2"/>
          <a:srcRect b="31068"/>
          <a:stretch>
            <a:fillRect/>
          </a:stretch>
        </p:blipFill>
        <p:spPr>
          <a:xfrm>
            <a:off x="3214678" y="2643182"/>
            <a:ext cx="5510232" cy="25537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85852" y="357166"/>
            <a:ext cx="7406640" cy="1752600"/>
          </a:xfrm>
        </p:spPr>
        <p:txBody>
          <a:bodyPr/>
          <a:lstStyle/>
          <a:p>
            <a:pPr algn="ctr"/>
            <a:r>
              <a:rPr lang="pl-PL" dirty="0" smtClean="0"/>
              <a:t>Ustawienia w szablonach administracyjnych mogą istotnie ograniczyć to, co użytkownicy</a:t>
            </a:r>
          </a:p>
          <a:p>
            <a:pPr algn="ctr"/>
            <a:r>
              <a:rPr lang="pl-PL" dirty="0" smtClean="0"/>
              <a:t>będą widzieli na pulpicie oraz do czego będą mieli dostęp.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14871"/>
            <a:ext cx="6786610" cy="464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465</TotalTime>
  <Words>2446</Words>
  <Application>Microsoft Office PowerPoint</Application>
  <PresentationFormat>Pokaz na ekranie (4:3)</PresentationFormat>
  <Paragraphs>255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Przesilenie</vt:lpstr>
      <vt:lpstr>ZASADY GRUPY</vt:lpstr>
      <vt:lpstr>Slajd 2</vt:lpstr>
      <vt:lpstr>Slajd 3</vt:lpstr>
      <vt:lpstr>Jak uruchomić edytor zasad grupy</vt:lpstr>
      <vt:lpstr>Jak korzystać z edytora zasad grupy </vt:lpstr>
      <vt:lpstr>Ustawienia oprogramowania.</vt:lpstr>
      <vt:lpstr>Ustawienia systemu Windows. </vt:lpstr>
      <vt:lpstr>Szablony administracyjne. </vt:lpstr>
      <vt:lpstr>Slajd 9</vt:lpstr>
      <vt:lpstr>Używanie skryptów,  które uruchamiają  się przy logowaniu, wylogowywaniu,  uruchamianiu i  zamykaniu systemu</vt:lpstr>
      <vt:lpstr>Slajd 11</vt:lpstr>
      <vt:lpstr>Slajd 12</vt:lpstr>
      <vt:lpstr>Slajd 13</vt:lpstr>
      <vt:lpstr>Zasady konta -&gt; Zasady haseł: </vt:lpstr>
      <vt:lpstr>Zasady konta -&gt; Zasady blokady konta: </vt:lpstr>
      <vt:lpstr>Zasady lokalne -&gt; Przypisywanie praw użytkownika.</vt:lpstr>
      <vt:lpstr>Zasady lokalne-&gt; Opcje zabezpieczeń</vt:lpstr>
      <vt:lpstr>Zasady lokalne-&gt; Zasady prowadzenia inspekcji</vt:lpstr>
      <vt:lpstr>Zasady kluczy publicznych</vt:lpstr>
      <vt:lpstr>Zasady ograniczeń oprogramowania</vt:lpstr>
      <vt:lpstr>Zasady zabezpieczeń IP</vt:lpstr>
      <vt:lpstr>Zasady inspekcji systemu</vt:lpstr>
      <vt:lpstr>Szablony Zasad grupy</vt:lpstr>
      <vt:lpstr>Slajd 24</vt:lpstr>
      <vt:lpstr>Narzędzia wiersza poleceń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LOKALNE ZASADY GRUP</dc:title>
  <dc:creator>Zuza</dc:creator>
  <cp:lastModifiedBy>Zuza</cp:lastModifiedBy>
  <cp:revision>53</cp:revision>
  <dcterms:created xsi:type="dcterms:W3CDTF">2010-11-17T19:01:55Z</dcterms:created>
  <dcterms:modified xsi:type="dcterms:W3CDTF">2010-11-19T23:20:25Z</dcterms:modified>
</cp:coreProperties>
</file>